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316" r:id="rId3"/>
    <p:sldId id="262" r:id="rId4"/>
    <p:sldId id="378" r:id="rId5"/>
    <p:sldId id="319" r:id="rId6"/>
    <p:sldId id="380" r:id="rId7"/>
    <p:sldId id="382" r:id="rId8"/>
    <p:sldId id="381" r:id="rId9"/>
    <p:sldId id="276" r:id="rId10"/>
    <p:sldId id="383" r:id="rId11"/>
    <p:sldId id="384" r:id="rId12"/>
    <p:sldId id="379" r:id="rId13"/>
    <p:sldId id="389" r:id="rId14"/>
    <p:sldId id="280" r:id="rId15"/>
    <p:sldId id="282" r:id="rId16"/>
    <p:sldId id="286" r:id="rId17"/>
    <p:sldId id="297" r:id="rId18"/>
    <p:sldId id="390" r:id="rId19"/>
    <p:sldId id="391" r:id="rId20"/>
    <p:sldId id="302" r:id="rId21"/>
    <p:sldId id="303" r:id="rId22"/>
    <p:sldId id="440" r:id="rId23"/>
    <p:sldId id="392" r:id="rId24"/>
    <p:sldId id="294" r:id="rId25"/>
    <p:sldId id="393" r:id="rId26"/>
    <p:sldId id="395" r:id="rId27"/>
    <p:sldId id="423" r:id="rId28"/>
    <p:sldId id="426" r:id="rId29"/>
    <p:sldId id="306" r:id="rId30"/>
    <p:sldId id="438" r:id="rId31"/>
    <p:sldId id="428" r:id="rId32"/>
    <p:sldId id="310" r:id="rId33"/>
    <p:sldId id="312" r:id="rId34"/>
    <p:sldId id="429" r:id="rId35"/>
    <p:sldId id="430" r:id="rId36"/>
    <p:sldId id="431" r:id="rId37"/>
    <p:sldId id="439" r:id="rId38"/>
    <p:sldId id="433" r:id="rId39"/>
    <p:sldId id="325" r:id="rId40"/>
    <p:sldId id="434" r:id="rId41"/>
    <p:sldId id="323" r:id="rId42"/>
    <p:sldId id="324" r:id="rId43"/>
    <p:sldId id="329" r:id="rId44"/>
    <p:sldId id="327" r:id="rId45"/>
    <p:sldId id="328" r:id="rId46"/>
    <p:sldId id="332" r:id="rId47"/>
    <p:sldId id="334" r:id="rId48"/>
    <p:sldId id="396" r:id="rId49"/>
    <p:sldId id="435" r:id="rId50"/>
    <p:sldId id="394" r:id="rId51"/>
    <p:sldId id="436" r:id="rId52"/>
    <p:sldId id="336" r:id="rId53"/>
    <p:sldId id="43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4C8BC4-868A-4E82-AC78-91669A759294}">
          <p14:sldIdLst>
            <p14:sldId id="256"/>
            <p14:sldId id="316"/>
            <p14:sldId id="262"/>
            <p14:sldId id="378"/>
            <p14:sldId id="319"/>
            <p14:sldId id="380"/>
            <p14:sldId id="382"/>
            <p14:sldId id="381"/>
            <p14:sldId id="276"/>
            <p14:sldId id="383"/>
            <p14:sldId id="384"/>
            <p14:sldId id="379"/>
            <p14:sldId id="389"/>
            <p14:sldId id="280"/>
            <p14:sldId id="282"/>
            <p14:sldId id="286"/>
            <p14:sldId id="297"/>
            <p14:sldId id="390"/>
            <p14:sldId id="391"/>
            <p14:sldId id="302"/>
            <p14:sldId id="303"/>
            <p14:sldId id="440"/>
            <p14:sldId id="392"/>
            <p14:sldId id="294"/>
            <p14:sldId id="393"/>
            <p14:sldId id="395"/>
            <p14:sldId id="423"/>
            <p14:sldId id="426"/>
            <p14:sldId id="306"/>
            <p14:sldId id="438"/>
            <p14:sldId id="428"/>
            <p14:sldId id="310"/>
            <p14:sldId id="312"/>
            <p14:sldId id="429"/>
            <p14:sldId id="430"/>
            <p14:sldId id="431"/>
            <p14:sldId id="439"/>
            <p14:sldId id="433"/>
            <p14:sldId id="325"/>
            <p14:sldId id="434"/>
            <p14:sldId id="323"/>
            <p14:sldId id="324"/>
            <p14:sldId id="329"/>
            <p14:sldId id="327"/>
            <p14:sldId id="328"/>
            <p14:sldId id="332"/>
            <p14:sldId id="334"/>
            <p14:sldId id="396"/>
            <p14:sldId id="435"/>
            <p14:sldId id="394"/>
            <p14:sldId id="436"/>
            <p14:sldId id="336"/>
            <p14:sldId id="4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84601" autoAdjust="0"/>
  </p:normalViewPr>
  <p:slideViewPr>
    <p:cSldViewPr snapToGrid="0">
      <p:cViewPr varScale="1">
        <p:scale>
          <a:sx n="65" d="100"/>
          <a:sy n="65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9E088-8C06-489F-8E4C-772C49A4C836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65209CA-D22D-4D12-A31B-3353EC168D6A}">
      <dgm:prSet custT="1"/>
      <dgm:spPr/>
      <dgm:t>
        <a:bodyPr/>
        <a:lstStyle/>
        <a:p>
          <a:r>
            <a:rPr lang="en-PH" sz="1800" dirty="0"/>
            <a:t>Be able to learn the phases of processing data and different features involved in each phase.</a:t>
          </a:r>
          <a:endParaRPr lang="en-US" sz="1800" dirty="0"/>
        </a:p>
      </dgm:t>
    </dgm:pt>
    <dgm:pt modelId="{883149EA-0326-418D-97F8-031120032290}" type="parTrans" cxnId="{ECA43FA3-E0BF-44B1-A7A1-290B08920790}">
      <dgm:prSet/>
      <dgm:spPr/>
      <dgm:t>
        <a:bodyPr/>
        <a:lstStyle/>
        <a:p>
          <a:endParaRPr lang="en-US"/>
        </a:p>
      </dgm:t>
    </dgm:pt>
    <dgm:pt modelId="{41245F2F-195C-42F0-9B50-E40C04C1F21C}" type="sibTrans" cxnId="{ECA43FA3-E0BF-44B1-A7A1-290B0892079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13A2907-AC28-4483-A030-30174C4A857D}">
      <dgm:prSet custT="1"/>
      <dgm:spPr/>
      <dgm:t>
        <a:bodyPr/>
        <a:lstStyle/>
        <a:p>
          <a:r>
            <a:rPr lang="en-PH" sz="1800" dirty="0"/>
            <a:t>Be able to learn how to use Excel Macro, and an overview of VBA coding</a:t>
          </a:r>
          <a:endParaRPr lang="en-US" sz="1800" dirty="0"/>
        </a:p>
      </dgm:t>
    </dgm:pt>
    <dgm:pt modelId="{7860D5E1-B17F-4735-B367-2DB3C5BABEAE}" type="parTrans" cxnId="{596FDB09-E0EC-4751-AAC9-249A24B95562}">
      <dgm:prSet/>
      <dgm:spPr/>
      <dgm:t>
        <a:bodyPr/>
        <a:lstStyle/>
        <a:p>
          <a:endParaRPr lang="en-US"/>
        </a:p>
      </dgm:t>
    </dgm:pt>
    <dgm:pt modelId="{259AD746-0C06-46D1-A25E-B84775B1857E}" type="sibTrans" cxnId="{596FDB09-E0EC-4751-AAC9-249A24B95562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4A3EC30-C16C-4CCC-B063-AD760D8A3138}">
      <dgm:prSet custT="1"/>
      <dgm:spPr/>
      <dgm:t>
        <a:bodyPr/>
        <a:lstStyle/>
        <a:p>
          <a:r>
            <a:rPr lang="en-PH" sz="1800" dirty="0"/>
            <a:t>Be able to learn and apply advanced analytical features in Excel.</a:t>
          </a:r>
          <a:endParaRPr lang="en-US" sz="1800" dirty="0"/>
        </a:p>
      </dgm:t>
    </dgm:pt>
    <dgm:pt modelId="{DDFD12B2-6C7F-44FC-B26E-04F1ED7C6EEE}" type="parTrans" cxnId="{7D16462C-9E41-4E92-82AB-6F9D2C403891}">
      <dgm:prSet/>
      <dgm:spPr/>
      <dgm:t>
        <a:bodyPr/>
        <a:lstStyle/>
        <a:p>
          <a:endParaRPr lang="en-US"/>
        </a:p>
      </dgm:t>
    </dgm:pt>
    <dgm:pt modelId="{78A3E676-1CBB-4E69-B513-B0D451F4B4DA}" type="sibTrans" cxnId="{7D16462C-9E41-4E92-82AB-6F9D2C403891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AF02522-ED67-4263-861E-17675ACB59BE}">
      <dgm:prSet/>
      <dgm:spPr/>
      <dgm:t>
        <a:bodyPr/>
        <a:lstStyle/>
        <a:p>
          <a:r>
            <a:rPr lang="en-PH" dirty="0"/>
            <a:t>Be able to learn and apply different visualization to present data.</a:t>
          </a:r>
          <a:endParaRPr lang="en-US" dirty="0"/>
        </a:p>
      </dgm:t>
    </dgm:pt>
    <dgm:pt modelId="{1149C670-E257-44A3-A940-A8FC9E6F5E54}" type="parTrans" cxnId="{67A22BD7-B9D9-4B83-AFC8-6CEADE4E08BF}">
      <dgm:prSet/>
      <dgm:spPr/>
      <dgm:t>
        <a:bodyPr/>
        <a:lstStyle/>
        <a:p>
          <a:endParaRPr lang="en-US"/>
        </a:p>
      </dgm:t>
    </dgm:pt>
    <dgm:pt modelId="{691D8531-6DF5-4A7B-8D34-2B5B5ABBBF94}" type="sibTrans" cxnId="{67A22BD7-B9D9-4B83-AFC8-6CEADE4E08BF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BBD324B-5575-4F11-89CB-696984C74554}" type="pres">
      <dgm:prSet presAssocID="{F369E088-8C06-489F-8E4C-772C49A4C836}" presName="Name0" presStyleCnt="0">
        <dgm:presLayoutVars>
          <dgm:animLvl val="lvl"/>
          <dgm:resizeHandles val="exact"/>
        </dgm:presLayoutVars>
      </dgm:prSet>
      <dgm:spPr/>
    </dgm:pt>
    <dgm:pt modelId="{CEF7D744-883F-4E30-ACF0-6BF125838C71}" type="pres">
      <dgm:prSet presAssocID="{065209CA-D22D-4D12-A31B-3353EC168D6A}" presName="compositeNode" presStyleCnt="0">
        <dgm:presLayoutVars>
          <dgm:bulletEnabled val="1"/>
        </dgm:presLayoutVars>
      </dgm:prSet>
      <dgm:spPr/>
    </dgm:pt>
    <dgm:pt modelId="{D144D6B2-3B56-4105-954C-FFE21F83CABF}" type="pres">
      <dgm:prSet presAssocID="{065209CA-D22D-4D12-A31B-3353EC168D6A}" presName="bgRect" presStyleLbl="alignNode1" presStyleIdx="0" presStyleCnt="4"/>
      <dgm:spPr/>
    </dgm:pt>
    <dgm:pt modelId="{ECBDD1C9-7FC9-4308-9D71-4C9031C1065D}" type="pres">
      <dgm:prSet presAssocID="{41245F2F-195C-42F0-9B50-E40C04C1F21C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3FFAC492-B422-4C8F-B496-DCADEFA393AD}" type="pres">
      <dgm:prSet presAssocID="{065209CA-D22D-4D12-A31B-3353EC168D6A}" presName="nodeRect" presStyleLbl="alignNode1" presStyleIdx="0" presStyleCnt="4">
        <dgm:presLayoutVars>
          <dgm:bulletEnabled val="1"/>
        </dgm:presLayoutVars>
      </dgm:prSet>
      <dgm:spPr/>
    </dgm:pt>
    <dgm:pt modelId="{8D902891-58E4-48BD-A731-FC41A0C1C262}" type="pres">
      <dgm:prSet presAssocID="{41245F2F-195C-42F0-9B50-E40C04C1F21C}" presName="sibTrans" presStyleCnt="0"/>
      <dgm:spPr/>
    </dgm:pt>
    <dgm:pt modelId="{6BF9C73E-2FF9-41EC-9888-98D8FF1ECC86}" type="pres">
      <dgm:prSet presAssocID="{F13A2907-AC28-4483-A030-30174C4A857D}" presName="compositeNode" presStyleCnt="0">
        <dgm:presLayoutVars>
          <dgm:bulletEnabled val="1"/>
        </dgm:presLayoutVars>
      </dgm:prSet>
      <dgm:spPr/>
    </dgm:pt>
    <dgm:pt modelId="{A70FEB5E-BF4F-4AE2-856D-BBD91E2A36D1}" type="pres">
      <dgm:prSet presAssocID="{F13A2907-AC28-4483-A030-30174C4A857D}" presName="bgRect" presStyleLbl="alignNode1" presStyleIdx="1" presStyleCnt="4"/>
      <dgm:spPr/>
    </dgm:pt>
    <dgm:pt modelId="{8472C502-F8CA-4A37-A889-72A06840B0E0}" type="pres">
      <dgm:prSet presAssocID="{259AD746-0C06-46D1-A25E-B84775B1857E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E1D3D872-52E9-4CAB-9D94-769B5D905740}" type="pres">
      <dgm:prSet presAssocID="{F13A2907-AC28-4483-A030-30174C4A857D}" presName="nodeRect" presStyleLbl="alignNode1" presStyleIdx="1" presStyleCnt="4">
        <dgm:presLayoutVars>
          <dgm:bulletEnabled val="1"/>
        </dgm:presLayoutVars>
      </dgm:prSet>
      <dgm:spPr/>
    </dgm:pt>
    <dgm:pt modelId="{162EA647-32E3-4647-81AA-C95715533771}" type="pres">
      <dgm:prSet presAssocID="{259AD746-0C06-46D1-A25E-B84775B1857E}" presName="sibTrans" presStyleCnt="0"/>
      <dgm:spPr/>
    </dgm:pt>
    <dgm:pt modelId="{DDC0FF43-337D-4451-9E5F-3F80B5B16534}" type="pres">
      <dgm:prSet presAssocID="{24A3EC30-C16C-4CCC-B063-AD760D8A3138}" presName="compositeNode" presStyleCnt="0">
        <dgm:presLayoutVars>
          <dgm:bulletEnabled val="1"/>
        </dgm:presLayoutVars>
      </dgm:prSet>
      <dgm:spPr/>
    </dgm:pt>
    <dgm:pt modelId="{775FDA29-5BDA-48BA-A80B-20023862820E}" type="pres">
      <dgm:prSet presAssocID="{24A3EC30-C16C-4CCC-B063-AD760D8A3138}" presName="bgRect" presStyleLbl="alignNode1" presStyleIdx="2" presStyleCnt="4"/>
      <dgm:spPr/>
    </dgm:pt>
    <dgm:pt modelId="{D6383DD4-FBA3-4C78-8ED7-CE44B62F8340}" type="pres">
      <dgm:prSet presAssocID="{78A3E676-1CBB-4E69-B513-B0D451F4B4DA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EA502C31-2D7A-4112-8294-D4DFD3D2BD46}" type="pres">
      <dgm:prSet presAssocID="{24A3EC30-C16C-4CCC-B063-AD760D8A3138}" presName="nodeRect" presStyleLbl="alignNode1" presStyleIdx="2" presStyleCnt="4">
        <dgm:presLayoutVars>
          <dgm:bulletEnabled val="1"/>
        </dgm:presLayoutVars>
      </dgm:prSet>
      <dgm:spPr/>
    </dgm:pt>
    <dgm:pt modelId="{323CCCF4-CB82-47C7-A6CF-2C8DED5FD210}" type="pres">
      <dgm:prSet presAssocID="{78A3E676-1CBB-4E69-B513-B0D451F4B4DA}" presName="sibTrans" presStyleCnt="0"/>
      <dgm:spPr/>
    </dgm:pt>
    <dgm:pt modelId="{0D7CB867-B511-4D09-A330-ED61C8D3B011}" type="pres">
      <dgm:prSet presAssocID="{2AF02522-ED67-4263-861E-17675ACB59BE}" presName="compositeNode" presStyleCnt="0">
        <dgm:presLayoutVars>
          <dgm:bulletEnabled val="1"/>
        </dgm:presLayoutVars>
      </dgm:prSet>
      <dgm:spPr/>
    </dgm:pt>
    <dgm:pt modelId="{337FB5FB-5280-4065-9A8B-6188F9C5FB82}" type="pres">
      <dgm:prSet presAssocID="{2AF02522-ED67-4263-861E-17675ACB59BE}" presName="bgRect" presStyleLbl="alignNode1" presStyleIdx="3" presStyleCnt="4"/>
      <dgm:spPr/>
    </dgm:pt>
    <dgm:pt modelId="{C040AA1A-74B9-4717-A39D-8A12D9BC93A4}" type="pres">
      <dgm:prSet presAssocID="{691D8531-6DF5-4A7B-8D34-2B5B5ABBBF94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C47CDF37-9411-41FC-9CC3-9B29B1941173}" type="pres">
      <dgm:prSet presAssocID="{2AF02522-ED67-4263-861E-17675ACB59BE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28651B08-8A1E-4E64-82B9-110B47B54946}" type="presOf" srcId="{24A3EC30-C16C-4CCC-B063-AD760D8A3138}" destId="{EA502C31-2D7A-4112-8294-D4DFD3D2BD46}" srcOrd="1" destOrd="0" presId="urn:microsoft.com/office/officeart/2016/7/layout/LinearBlockProcessNumbered"/>
    <dgm:cxn modelId="{596FDB09-E0EC-4751-AAC9-249A24B95562}" srcId="{F369E088-8C06-489F-8E4C-772C49A4C836}" destId="{F13A2907-AC28-4483-A030-30174C4A857D}" srcOrd="1" destOrd="0" parTransId="{7860D5E1-B17F-4735-B367-2DB3C5BABEAE}" sibTransId="{259AD746-0C06-46D1-A25E-B84775B1857E}"/>
    <dgm:cxn modelId="{078EEA22-F35E-4936-8E06-BCECD4673AF6}" type="presOf" srcId="{259AD746-0C06-46D1-A25E-B84775B1857E}" destId="{8472C502-F8CA-4A37-A889-72A06840B0E0}" srcOrd="0" destOrd="0" presId="urn:microsoft.com/office/officeart/2016/7/layout/LinearBlockProcessNumbered"/>
    <dgm:cxn modelId="{7D16462C-9E41-4E92-82AB-6F9D2C403891}" srcId="{F369E088-8C06-489F-8E4C-772C49A4C836}" destId="{24A3EC30-C16C-4CCC-B063-AD760D8A3138}" srcOrd="2" destOrd="0" parTransId="{DDFD12B2-6C7F-44FC-B26E-04F1ED7C6EEE}" sibTransId="{78A3E676-1CBB-4E69-B513-B0D451F4B4DA}"/>
    <dgm:cxn modelId="{79714235-8290-434A-89F5-A5CE7B0957AD}" type="presOf" srcId="{78A3E676-1CBB-4E69-B513-B0D451F4B4DA}" destId="{D6383DD4-FBA3-4C78-8ED7-CE44B62F8340}" srcOrd="0" destOrd="0" presId="urn:microsoft.com/office/officeart/2016/7/layout/LinearBlockProcessNumbered"/>
    <dgm:cxn modelId="{35CBD942-B364-47B4-A957-D0D14352A280}" type="presOf" srcId="{065209CA-D22D-4D12-A31B-3353EC168D6A}" destId="{D144D6B2-3B56-4105-954C-FFE21F83CABF}" srcOrd="0" destOrd="0" presId="urn:microsoft.com/office/officeart/2016/7/layout/LinearBlockProcessNumbered"/>
    <dgm:cxn modelId="{65574444-8017-4C54-8EFF-1D5F4CD94AD9}" type="presOf" srcId="{F369E088-8C06-489F-8E4C-772C49A4C836}" destId="{FBBD324B-5575-4F11-89CB-696984C74554}" srcOrd="0" destOrd="0" presId="urn:microsoft.com/office/officeart/2016/7/layout/LinearBlockProcessNumbered"/>
    <dgm:cxn modelId="{40DE3066-4C7B-41E1-B066-A4CCDDC882AA}" type="presOf" srcId="{2AF02522-ED67-4263-861E-17675ACB59BE}" destId="{C47CDF37-9411-41FC-9CC3-9B29B1941173}" srcOrd="1" destOrd="0" presId="urn:microsoft.com/office/officeart/2016/7/layout/LinearBlockProcessNumbered"/>
    <dgm:cxn modelId="{BFD21A56-7590-4BCE-94E8-EB9B59A4ED4E}" type="presOf" srcId="{065209CA-D22D-4D12-A31B-3353EC168D6A}" destId="{3FFAC492-B422-4C8F-B496-DCADEFA393AD}" srcOrd="1" destOrd="0" presId="urn:microsoft.com/office/officeart/2016/7/layout/LinearBlockProcessNumbered"/>
    <dgm:cxn modelId="{F748A257-3DA5-4F48-9497-ED42E95327D5}" type="presOf" srcId="{24A3EC30-C16C-4CCC-B063-AD760D8A3138}" destId="{775FDA29-5BDA-48BA-A80B-20023862820E}" srcOrd="0" destOrd="0" presId="urn:microsoft.com/office/officeart/2016/7/layout/LinearBlockProcessNumbered"/>
    <dgm:cxn modelId="{53ED1A9C-02E3-4AA9-978C-B5E9464B594B}" type="presOf" srcId="{2AF02522-ED67-4263-861E-17675ACB59BE}" destId="{337FB5FB-5280-4065-9A8B-6188F9C5FB82}" srcOrd="0" destOrd="0" presId="urn:microsoft.com/office/officeart/2016/7/layout/LinearBlockProcessNumbered"/>
    <dgm:cxn modelId="{E9DF11A0-00E4-458C-BD1C-1CE559C62D51}" type="presOf" srcId="{F13A2907-AC28-4483-A030-30174C4A857D}" destId="{E1D3D872-52E9-4CAB-9D94-769B5D905740}" srcOrd="1" destOrd="0" presId="urn:microsoft.com/office/officeart/2016/7/layout/LinearBlockProcessNumbered"/>
    <dgm:cxn modelId="{ECA43FA3-E0BF-44B1-A7A1-290B08920790}" srcId="{F369E088-8C06-489F-8E4C-772C49A4C836}" destId="{065209CA-D22D-4D12-A31B-3353EC168D6A}" srcOrd="0" destOrd="0" parTransId="{883149EA-0326-418D-97F8-031120032290}" sibTransId="{41245F2F-195C-42F0-9B50-E40C04C1F21C}"/>
    <dgm:cxn modelId="{D5485AA5-7D0E-4460-9C9F-A000FF173201}" type="presOf" srcId="{F13A2907-AC28-4483-A030-30174C4A857D}" destId="{A70FEB5E-BF4F-4AE2-856D-BBD91E2A36D1}" srcOrd="0" destOrd="0" presId="urn:microsoft.com/office/officeart/2016/7/layout/LinearBlockProcessNumbered"/>
    <dgm:cxn modelId="{E6B528CA-0559-4F83-B93D-F64990907B4C}" type="presOf" srcId="{691D8531-6DF5-4A7B-8D34-2B5B5ABBBF94}" destId="{C040AA1A-74B9-4717-A39D-8A12D9BC93A4}" srcOrd="0" destOrd="0" presId="urn:microsoft.com/office/officeart/2016/7/layout/LinearBlockProcessNumbered"/>
    <dgm:cxn modelId="{67A22BD7-B9D9-4B83-AFC8-6CEADE4E08BF}" srcId="{F369E088-8C06-489F-8E4C-772C49A4C836}" destId="{2AF02522-ED67-4263-861E-17675ACB59BE}" srcOrd="3" destOrd="0" parTransId="{1149C670-E257-44A3-A940-A8FC9E6F5E54}" sibTransId="{691D8531-6DF5-4A7B-8D34-2B5B5ABBBF94}"/>
    <dgm:cxn modelId="{83A688F1-ED59-4EC0-9518-8AEA21BB947C}" type="presOf" srcId="{41245F2F-195C-42F0-9B50-E40C04C1F21C}" destId="{ECBDD1C9-7FC9-4308-9D71-4C9031C1065D}" srcOrd="0" destOrd="0" presId="urn:microsoft.com/office/officeart/2016/7/layout/LinearBlockProcessNumbered"/>
    <dgm:cxn modelId="{6473A075-AB48-473B-A2D5-2E43D755C296}" type="presParOf" srcId="{FBBD324B-5575-4F11-89CB-696984C74554}" destId="{CEF7D744-883F-4E30-ACF0-6BF125838C71}" srcOrd="0" destOrd="0" presId="urn:microsoft.com/office/officeart/2016/7/layout/LinearBlockProcessNumbered"/>
    <dgm:cxn modelId="{CF65A521-8472-4BDB-8E26-A42E513BEC5B}" type="presParOf" srcId="{CEF7D744-883F-4E30-ACF0-6BF125838C71}" destId="{D144D6B2-3B56-4105-954C-FFE21F83CABF}" srcOrd="0" destOrd="0" presId="urn:microsoft.com/office/officeart/2016/7/layout/LinearBlockProcessNumbered"/>
    <dgm:cxn modelId="{4286E111-12B0-4C13-86C0-8F4C9C7F8015}" type="presParOf" srcId="{CEF7D744-883F-4E30-ACF0-6BF125838C71}" destId="{ECBDD1C9-7FC9-4308-9D71-4C9031C1065D}" srcOrd="1" destOrd="0" presId="urn:microsoft.com/office/officeart/2016/7/layout/LinearBlockProcessNumbered"/>
    <dgm:cxn modelId="{7597BEBF-EF54-46F3-A96D-5F3E001DA384}" type="presParOf" srcId="{CEF7D744-883F-4E30-ACF0-6BF125838C71}" destId="{3FFAC492-B422-4C8F-B496-DCADEFA393AD}" srcOrd="2" destOrd="0" presId="urn:microsoft.com/office/officeart/2016/7/layout/LinearBlockProcessNumbered"/>
    <dgm:cxn modelId="{2561E2FA-9103-459C-B1B9-E1DE91730342}" type="presParOf" srcId="{FBBD324B-5575-4F11-89CB-696984C74554}" destId="{8D902891-58E4-48BD-A731-FC41A0C1C262}" srcOrd="1" destOrd="0" presId="urn:microsoft.com/office/officeart/2016/7/layout/LinearBlockProcessNumbered"/>
    <dgm:cxn modelId="{E83D3059-D610-4FD2-9069-1C1BE758D8ED}" type="presParOf" srcId="{FBBD324B-5575-4F11-89CB-696984C74554}" destId="{6BF9C73E-2FF9-41EC-9888-98D8FF1ECC86}" srcOrd="2" destOrd="0" presId="urn:microsoft.com/office/officeart/2016/7/layout/LinearBlockProcessNumbered"/>
    <dgm:cxn modelId="{EB62DC6F-A100-4DC5-AE52-FB4D39497D73}" type="presParOf" srcId="{6BF9C73E-2FF9-41EC-9888-98D8FF1ECC86}" destId="{A70FEB5E-BF4F-4AE2-856D-BBD91E2A36D1}" srcOrd="0" destOrd="0" presId="urn:microsoft.com/office/officeart/2016/7/layout/LinearBlockProcessNumbered"/>
    <dgm:cxn modelId="{009577AF-0C6D-44E4-9C34-B51B2505A3FA}" type="presParOf" srcId="{6BF9C73E-2FF9-41EC-9888-98D8FF1ECC86}" destId="{8472C502-F8CA-4A37-A889-72A06840B0E0}" srcOrd="1" destOrd="0" presId="urn:microsoft.com/office/officeart/2016/7/layout/LinearBlockProcessNumbered"/>
    <dgm:cxn modelId="{EA169ED0-F6A5-4750-9A00-AAF052481A07}" type="presParOf" srcId="{6BF9C73E-2FF9-41EC-9888-98D8FF1ECC86}" destId="{E1D3D872-52E9-4CAB-9D94-769B5D905740}" srcOrd="2" destOrd="0" presId="urn:microsoft.com/office/officeart/2016/7/layout/LinearBlockProcessNumbered"/>
    <dgm:cxn modelId="{AD6FD293-0BCC-42F0-9EE6-24DEBAAB30E7}" type="presParOf" srcId="{FBBD324B-5575-4F11-89CB-696984C74554}" destId="{162EA647-32E3-4647-81AA-C95715533771}" srcOrd="3" destOrd="0" presId="urn:microsoft.com/office/officeart/2016/7/layout/LinearBlockProcessNumbered"/>
    <dgm:cxn modelId="{6F23A976-86E3-45B1-83A7-98F026EBC8A6}" type="presParOf" srcId="{FBBD324B-5575-4F11-89CB-696984C74554}" destId="{DDC0FF43-337D-4451-9E5F-3F80B5B16534}" srcOrd="4" destOrd="0" presId="urn:microsoft.com/office/officeart/2016/7/layout/LinearBlockProcessNumbered"/>
    <dgm:cxn modelId="{776865B7-946B-410D-8ACE-DCC40D70D8E1}" type="presParOf" srcId="{DDC0FF43-337D-4451-9E5F-3F80B5B16534}" destId="{775FDA29-5BDA-48BA-A80B-20023862820E}" srcOrd="0" destOrd="0" presId="urn:microsoft.com/office/officeart/2016/7/layout/LinearBlockProcessNumbered"/>
    <dgm:cxn modelId="{CC4F3673-10A8-40C3-A1FB-6744805BF78A}" type="presParOf" srcId="{DDC0FF43-337D-4451-9E5F-3F80B5B16534}" destId="{D6383DD4-FBA3-4C78-8ED7-CE44B62F8340}" srcOrd="1" destOrd="0" presId="urn:microsoft.com/office/officeart/2016/7/layout/LinearBlockProcessNumbered"/>
    <dgm:cxn modelId="{976365F7-EC00-47C0-9DB0-83874247761F}" type="presParOf" srcId="{DDC0FF43-337D-4451-9E5F-3F80B5B16534}" destId="{EA502C31-2D7A-4112-8294-D4DFD3D2BD46}" srcOrd="2" destOrd="0" presId="urn:microsoft.com/office/officeart/2016/7/layout/LinearBlockProcessNumbered"/>
    <dgm:cxn modelId="{56433C66-E66E-46E4-8DE0-3186C53D7F4B}" type="presParOf" srcId="{FBBD324B-5575-4F11-89CB-696984C74554}" destId="{323CCCF4-CB82-47C7-A6CF-2C8DED5FD210}" srcOrd="5" destOrd="0" presId="urn:microsoft.com/office/officeart/2016/7/layout/LinearBlockProcessNumbered"/>
    <dgm:cxn modelId="{23EA9C54-BFC8-4BE9-B4D8-53E2FC7C5455}" type="presParOf" srcId="{FBBD324B-5575-4F11-89CB-696984C74554}" destId="{0D7CB867-B511-4D09-A330-ED61C8D3B011}" srcOrd="6" destOrd="0" presId="urn:microsoft.com/office/officeart/2016/7/layout/LinearBlockProcessNumbered"/>
    <dgm:cxn modelId="{34CCD900-DD53-4DA7-B41A-2BD6678DABF7}" type="presParOf" srcId="{0D7CB867-B511-4D09-A330-ED61C8D3B011}" destId="{337FB5FB-5280-4065-9A8B-6188F9C5FB82}" srcOrd="0" destOrd="0" presId="urn:microsoft.com/office/officeart/2016/7/layout/LinearBlockProcessNumbered"/>
    <dgm:cxn modelId="{E535AED8-D6C8-4A7D-8110-66562B431416}" type="presParOf" srcId="{0D7CB867-B511-4D09-A330-ED61C8D3B011}" destId="{C040AA1A-74B9-4717-A39D-8A12D9BC93A4}" srcOrd="1" destOrd="0" presId="urn:microsoft.com/office/officeart/2016/7/layout/LinearBlockProcessNumbered"/>
    <dgm:cxn modelId="{E8F8226F-8740-4C19-BE23-0A24101383FA}" type="presParOf" srcId="{0D7CB867-B511-4D09-A330-ED61C8D3B011}" destId="{C47CDF37-9411-41FC-9CC3-9B29B194117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95BD4-27EB-4736-820F-2B0C550CF87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30C63E-81E3-4D69-ACC2-D310A135384C}">
      <dgm:prSet phldrT="[Text]"/>
      <dgm:spPr/>
      <dgm:t>
        <a:bodyPr/>
        <a:lstStyle/>
        <a:p>
          <a:r>
            <a:rPr lang="en-PH" dirty="0"/>
            <a:t>Create the data file</a:t>
          </a:r>
        </a:p>
      </dgm:t>
    </dgm:pt>
    <dgm:pt modelId="{C5F4B014-02C7-4B7F-8082-38B18DFEB1B5}" type="parTrans" cxnId="{1C9476D9-5A28-492B-9283-CDEA3B715C04}">
      <dgm:prSet/>
      <dgm:spPr/>
      <dgm:t>
        <a:bodyPr/>
        <a:lstStyle/>
        <a:p>
          <a:endParaRPr lang="en-PH"/>
        </a:p>
      </dgm:t>
    </dgm:pt>
    <dgm:pt modelId="{1C9DA738-95B8-4013-86AE-FA7D695074C6}" type="sibTrans" cxnId="{1C9476D9-5A28-492B-9283-CDEA3B715C04}">
      <dgm:prSet/>
      <dgm:spPr/>
      <dgm:t>
        <a:bodyPr/>
        <a:lstStyle/>
        <a:p>
          <a:endParaRPr lang="en-PH"/>
        </a:p>
      </dgm:t>
    </dgm:pt>
    <dgm:pt modelId="{333A1533-EDD8-4E3B-BC65-2DA371FFE64F}">
      <dgm:prSet phldrT="[Text]"/>
      <dgm:spPr/>
      <dgm:t>
        <a:bodyPr/>
        <a:lstStyle/>
        <a:p>
          <a:r>
            <a:rPr lang="en-PH" dirty="0"/>
            <a:t>Clean the data</a:t>
          </a:r>
        </a:p>
      </dgm:t>
    </dgm:pt>
    <dgm:pt modelId="{0FE1C90C-F634-428B-89CD-9512D515BCDE}" type="parTrans" cxnId="{5BC01924-25E5-4FCA-9A68-5CD341E4C05F}">
      <dgm:prSet/>
      <dgm:spPr/>
      <dgm:t>
        <a:bodyPr/>
        <a:lstStyle/>
        <a:p>
          <a:endParaRPr lang="en-PH"/>
        </a:p>
      </dgm:t>
    </dgm:pt>
    <dgm:pt modelId="{C65C3477-F44E-4405-B65D-579831F87D2F}" type="sibTrans" cxnId="{5BC01924-25E5-4FCA-9A68-5CD341E4C05F}">
      <dgm:prSet/>
      <dgm:spPr/>
      <dgm:t>
        <a:bodyPr/>
        <a:lstStyle/>
        <a:p>
          <a:endParaRPr lang="en-PH"/>
        </a:p>
      </dgm:t>
    </dgm:pt>
    <dgm:pt modelId="{3954DF94-8D4F-4C9D-82EE-D46FEBBBAD7E}">
      <dgm:prSet phldrT="[Text]"/>
      <dgm:spPr/>
      <dgm:t>
        <a:bodyPr/>
        <a:lstStyle/>
        <a:p>
          <a:r>
            <a:rPr lang="en-PH" dirty="0"/>
            <a:t>Process the data</a:t>
          </a:r>
        </a:p>
      </dgm:t>
    </dgm:pt>
    <dgm:pt modelId="{53D58B74-FC61-4FB3-A99C-5FDE0A139EDC}" type="parTrans" cxnId="{DB8BC2A4-3791-4E07-BCD6-95D830DCD211}">
      <dgm:prSet/>
      <dgm:spPr/>
      <dgm:t>
        <a:bodyPr/>
        <a:lstStyle/>
        <a:p>
          <a:endParaRPr lang="en-PH"/>
        </a:p>
      </dgm:t>
    </dgm:pt>
    <dgm:pt modelId="{6CC667B3-AB53-49BE-BD6D-FF5845D5B086}" type="sibTrans" cxnId="{DB8BC2A4-3791-4E07-BCD6-95D830DCD211}">
      <dgm:prSet/>
      <dgm:spPr/>
      <dgm:t>
        <a:bodyPr/>
        <a:lstStyle/>
        <a:p>
          <a:endParaRPr lang="en-PH"/>
        </a:p>
      </dgm:t>
    </dgm:pt>
    <dgm:pt modelId="{25829192-A9A1-4602-A8C8-177115BA242A}">
      <dgm:prSet phldrT="[Text]"/>
      <dgm:spPr/>
      <dgm:t>
        <a:bodyPr/>
        <a:lstStyle/>
        <a:p>
          <a:r>
            <a:rPr lang="en-PH" dirty="0"/>
            <a:t>Perform Data Analysis and BI</a:t>
          </a:r>
        </a:p>
      </dgm:t>
    </dgm:pt>
    <dgm:pt modelId="{B7C69AD2-3744-47B7-9BC4-7DBEA30BB4F5}" type="parTrans" cxnId="{3D268AE3-CAFE-4575-A9F5-4ABB56400C93}">
      <dgm:prSet/>
      <dgm:spPr/>
      <dgm:t>
        <a:bodyPr/>
        <a:lstStyle/>
        <a:p>
          <a:endParaRPr lang="en-PH"/>
        </a:p>
      </dgm:t>
    </dgm:pt>
    <dgm:pt modelId="{E384C48A-D240-418E-BF60-56101646F096}" type="sibTrans" cxnId="{3D268AE3-CAFE-4575-A9F5-4ABB56400C93}">
      <dgm:prSet/>
      <dgm:spPr/>
      <dgm:t>
        <a:bodyPr/>
        <a:lstStyle/>
        <a:p>
          <a:endParaRPr lang="en-PH"/>
        </a:p>
      </dgm:t>
    </dgm:pt>
    <dgm:pt modelId="{8F9517AD-31EC-414A-AC4F-0ACC626DACF6}">
      <dgm:prSet phldrT="[Text]"/>
      <dgm:spPr/>
      <dgm:t>
        <a:bodyPr/>
        <a:lstStyle/>
        <a:p>
          <a:r>
            <a:rPr lang="en-PH" dirty="0"/>
            <a:t>Documentation</a:t>
          </a:r>
        </a:p>
      </dgm:t>
    </dgm:pt>
    <dgm:pt modelId="{919E42E6-4A94-4705-80E2-9F07F19B18D5}" type="parTrans" cxnId="{B0D45533-8ADD-48C9-B048-4723D824B236}">
      <dgm:prSet/>
      <dgm:spPr/>
      <dgm:t>
        <a:bodyPr/>
        <a:lstStyle/>
        <a:p>
          <a:endParaRPr lang="en-PH"/>
        </a:p>
      </dgm:t>
    </dgm:pt>
    <dgm:pt modelId="{4D97A44F-72CE-482F-87B9-E18F58649A34}" type="sibTrans" cxnId="{B0D45533-8ADD-48C9-B048-4723D824B236}">
      <dgm:prSet/>
      <dgm:spPr/>
      <dgm:t>
        <a:bodyPr/>
        <a:lstStyle/>
        <a:p>
          <a:endParaRPr lang="en-PH"/>
        </a:p>
      </dgm:t>
    </dgm:pt>
    <dgm:pt modelId="{E49552BC-DCCE-4F89-A75E-BA6F1A50CB5F}" type="pres">
      <dgm:prSet presAssocID="{7B695BD4-27EB-4736-820F-2B0C550CF87C}" presName="Name0" presStyleCnt="0">
        <dgm:presLayoutVars>
          <dgm:dir/>
          <dgm:animLvl val="lvl"/>
          <dgm:resizeHandles val="exact"/>
        </dgm:presLayoutVars>
      </dgm:prSet>
      <dgm:spPr/>
    </dgm:pt>
    <dgm:pt modelId="{72F62BD9-D816-4756-9084-292B402A7FC6}" type="pres">
      <dgm:prSet presAssocID="{8D30C63E-81E3-4D69-ACC2-D310A135384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FBADFAC-4DB2-4202-8013-ED3AA9495F86}" type="pres">
      <dgm:prSet presAssocID="{1C9DA738-95B8-4013-86AE-FA7D695074C6}" presName="parTxOnlySpace" presStyleCnt="0"/>
      <dgm:spPr/>
    </dgm:pt>
    <dgm:pt modelId="{16D8E504-0904-4F42-B9B3-C348E2B0ACA4}" type="pres">
      <dgm:prSet presAssocID="{333A1533-EDD8-4E3B-BC65-2DA371FFE64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9FA3057-B0DF-4A93-946A-E6E46282F94A}" type="pres">
      <dgm:prSet presAssocID="{C65C3477-F44E-4405-B65D-579831F87D2F}" presName="parTxOnlySpace" presStyleCnt="0"/>
      <dgm:spPr/>
    </dgm:pt>
    <dgm:pt modelId="{959119BE-16A9-4070-AFBF-40A718DF2BB3}" type="pres">
      <dgm:prSet presAssocID="{3954DF94-8D4F-4C9D-82EE-D46FEBBBAD7E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53AC57C4-3A9C-4991-9C72-FAC7B462FF9E}" type="pres">
      <dgm:prSet presAssocID="{6CC667B3-AB53-49BE-BD6D-FF5845D5B086}" presName="parTxOnlySpace" presStyleCnt="0"/>
      <dgm:spPr/>
    </dgm:pt>
    <dgm:pt modelId="{AFE7EBDC-0C38-4BE1-B333-2883D292CEE9}" type="pres">
      <dgm:prSet presAssocID="{25829192-A9A1-4602-A8C8-177115BA242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286C53F-FD3C-4D94-9443-398EC620DD14}" type="pres">
      <dgm:prSet presAssocID="{E384C48A-D240-418E-BF60-56101646F096}" presName="parTxOnlySpace" presStyleCnt="0"/>
      <dgm:spPr/>
    </dgm:pt>
    <dgm:pt modelId="{58EB28A2-6CD2-4B52-865B-C18630D63CB6}" type="pres">
      <dgm:prSet presAssocID="{8F9517AD-31EC-414A-AC4F-0ACC626DACF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FB19C10-2A79-429B-B00C-5A037BCF5196}" type="presOf" srcId="{7B695BD4-27EB-4736-820F-2B0C550CF87C}" destId="{E49552BC-DCCE-4F89-A75E-BA6F1A50CB5F}" srcOrd="0" destOrd="0" presId="urn:microsoft.com/office/officeart/2005/8/layout/chevron1"/>
    <dgm:cxn modelId="{8BE07423-7A31-4E7A-846C-E8D4454DF9EB}" type="presOf" srcId="{333A1533-EDD8-4E3B-BC65-2DA371FFE64F}" destId="{16D8E504-0904-4F42-B9B3-C348E2B0ACA4}" srcOrd="0" destOrd="0" presId="urn:microsoft.com/office/officeart/2005/8/layout/chevron1"/>
    <dgm:cxn modelId="{5BC01924-25E5-4FCA-9A68-5CD341E4C05F}" srcId="{7B695BD4-27EB-4736-820F-2B0C550CF87C}" destId="{333A1533-EDD8-4E3B-BC65-2DA371FFE64F}" srcOrd="1" destOrd="0" parTransId="{0FE1C90C-F634-428B-89CD-9512D515BCDE}" sibTransId="{C65C3477-F44E-4405-B65D-579831F87D2F}"/>
    <dgm:cxn modelId="{B0D45533-8ADD-48C9-B048-4723D824B236}" srcId="{7B695BD4-27EB-4736-820F-2B0C550CF87C}" destId="{8F9517AD-31EC-414A-AC4F-0ACC626DACF6}" srcOrd="4" destOrd="0" parTransId="{919E42E6-4A94-4705-80E2-9F07F19B18D5}" sibTransId="{4D97A44F-72CE-482F-87B9-E18F58649A34}"/>
    <dgm:cxn modelId="{D695BA9C-B267-4A11-8952-7C4721A14AE7}" type="presOf" srcId="{3954DF94-8D4F-4C9D-82EE-D46FEBBBAD7E}" destId="{959119BE-16A9-4070-AFBF-40A718DF2BB3}" srcOrd="0" destOrd="0" presId="urn:microsoft.com/office/officeart/2005/8/layout/chevron1"/>
    <dgm:cxn modelId="{DB8BC2A4-3791-4E07-BCD6-95D830DCD211}" srcId="{7B695BD4-27EB-4736-820F-2B0C550CF87C}" destId="{3954DF94-8D4F-4C9D-82EE-D46FEBBBAD7E}" srcOrd="2" destOrd="0" parTransId="{53D58B74-FC61-4FB3-A99C-5FDE0A139EDC}" sibTransId="{6CC667B3-AB53-49BE-BD6D-FF5845D5B086}"/>
    <dgm:cxn modelId="{E101B7A5-069D-4734-9F89-07D75F83211A}" type="presOf" srcId="{8F9517AD-31EC-414A-AC4F-0ACC626DACF6}" destId="{58EB28A2-6CD2-4B52-865B-C18630D63CB6}" srcOrd="0" destOrd="0" presId="urn:microsoft.com/office/officeart/2005/8/layout/chevron1"/>
    <dgm:cxn modelId="{C2A009C4-D7FF-43EB-959D-8D37D6F39FE0}" type="presOf" srcId="{8D30C63E-81E3-4D69-ACC2-D310A135384C}" destId="{72F62BD9-D816-4756-9084-292B402A7FC6}" srcOrd="0" destOrd="0" presId="urn:microsoft.com/office/officeart/2005/8/layout/chevron1"/>
    <dgm:cxn modelId="{1C9476D9-5A28-492B-9283-CDEA3B715C04}" srcId="{7B695BD4-27EB-4736-820F-2B0C550CF87C}" destId="{8D30C63E-81E3-4D69-ACC2-D310A135384C}" srcOrd="0" destOrd="0" parTransId="{C5F4B014-02C7-4B7F-8082-38B18DFEB1B5}" sibTransId="{1C9DA738-95B8-4013-86AE-FA7D695074C6}"/>
    <dgm:cxn modelId="{3D268AE3-CAFE-4575-A9F5-4ABB56400C93}" srcId="{7B695BD4-27EB-4736-820F-2B0C550CF87C}" destId="{25829192-A9A1-4602-A8C8-177115BA242A}" srcOrd="3" destOrd="0" parTransId="{B7C69AD2-3744-47B7-9BC4-7DBEA30BB4F5}" sibTransId="{E384C48A-D240-418E-BF60-56101646F096}"/>
    <dgm:cxn modelId="{86F616EE-4134-496F-982D-6F8522D888AB}" type="presOf" srcId="{25829192-A9A1-4602-A8C8-177115BA242A}" destId="{AFE7EBDC-0C38-4BE1-B333-2883D292CEE9}" srcOrd="0" destOrd="0" presId="urn:microsoft.com/office/officeart/2005/8/layout/chevron1"/>
    <dgm:cxn modelId="{C766958B-23BF-4BD2-BDAF-17498AC753A4}" type="presParOf" srcId="{E49552BC-DCCE-4F89-A75E-BA6F1A50CB5F}" destId="{72F62BD9-D816-4756-9084-292B402A7FC6}" srcOrd="0" destOrd="0" presId="urn:microsoft.com/office/officeart/2005/8/layout/chevron1"/>
    <dgm:cxn modelId="{838BEE1F-2BB4-4241-A12D-20AE0891C92E}" type="presParOf" srcId="{E49552BC-DCCE-4F89-A75E-BA6F1A50CB5F}" destId="{EFBADFAC-4DB2-4202-8013-ED3AA9495F86}" srcOrd="1" destOrd="0" presId="urn:microsoft.com/office/officeart/2005/8/layout/chevron1"/>
    <dgm:cxn modelId="{E10060C5-D508-4598-AFB7-59A9321AD18A}" type="presParOf" srcId="{E49552BC-DCCE-4F89-A75E-BA6F1A50CB5F}" destId="{16D8E504-0904-4F42-B9B3-C348E2B0ACA4}" srcOrd="2" destOrd="0" presId="urn:microsoft.com/office/officeart/2005/8/layout/chevron1"/>
    <dgm:cxn modelId="{AC3AF49A-0D67-4E2B-AD57-B1F493A9A064}" type="presParOf" srcId="{E49552BC-DCCE-4F89-A75E-BA6F1A50CB5F}" destId="{C9FA3057-B0DF-4A93-946A-E6E46282F94A}" srcOrd="3" destOrd="0" presId="urn:microsoft.com/office/officeart/2005/8/layout/chevron1"/>
    <dgm:cxn modelId="{FF567ACE-5A75-4270-829C-9A5CE09A72FA}" type="presParOf" srcId="{E49552BC-DCCE-4F89-A75E-BA6F1A50CB5F}" destId="{959119BE-16A9-4070-AFBF-40A718DF2BB3}" srcOrd="4" destOrd="0" presId="urn:microsoft.com/office/officeart/2005/8/layout/chevron1"/>
    <dgm:cxn modelId="{B9B61D3F-A5A1-4634-B99D-89CE620DFF09}" type="presParOf" srcId="{E49552BC-DCCE-4F89-A75E-BA6F1A50CB5F}" destId="{53AC57C4-3A9C-4991-9C72-FAC7B462FF9E}" srcOrd="5" destOrd="0" presId="urn:microsoft.com/office/officeart/2005/8/layout/chevron1"/>
    <dgm:cxn modelId="{51BF7E03-5230-410C-AB5B-B07AA1A0D04C}" type="presParOf" srcId="{E49552BC-DCCE-4F89-A75E-BA6F1A50CB5F}" destId="{AFE7EBDC-0C38-4BE1-B333-2883D292CEE9}" srcOrd="6" destOrd="0" presId="urn:microsoft.com/office/officeart/2005/8/layout/chevron1"/>
    <dgm:cxn modelId="{646526DF-E9BB-4E20-8D8F-6A38B93B1BB5}" type="presParOf" srcId="{E49552BC-DCCE-4F89-A75E-BA6F1A50CB5F}" destId="{6286C53F-FD3C-4D94-9443-398EC620DD14}" srcOrd="7" destOrd="0" presId="urn:microsoft.com/office/officeart/2005/8/layout/chevron1"/>
    <dgm:cxn modelId="{6181BBE2-4635-4A68-AD52-6AB430F1A53E}" type="presParOf" srcId="{E49552BC-DCCE-4F89-A75E-BA6F1A50CB5F}" destId="{58EB28A2-6CD2-4B52-865B-C18630D63CB6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4D6B2-3B56-4105-954C-FFE21F83CABF}">
      <dsp:nvSpPr>
        <dsp:cNvPr id="0" name=""/>
        <dsp:cNvSpPr/>
      </dsp:nvSpPr>
      <dsp:spPr>
        <a:xfrm>
          <a:off x="205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/>
            <a:t>Be able to learn the phases of processing data and different features involved in each phase.</a:t>
          </a:r>
          <a:endParaRPr lang="en-US" sz="1800" kern="1200" dirty="0"/>
        </a:p>
      </dsp:txBody>
      <dsp:txXfrm>
        <a:off x="205" y="1878069"/>
        <a:ext cx="2479997" cy="1785598"/>
      </dsp:txXfrm>
    </dsp:sp>
    <dsp:sp modelId="{ECBDD1C9-7FC9-4308-9D71-4C9031C1065D}">
      <dsp:nvSpPr>
        <dsp:cNvPr id="0" name=""/>
        <dsp:cNvSpPr/>
      </dsp:nvSpPr>
      <dsp:spPr>
        <a:xfrm>
          <a:off x="205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7670"/>
        <a:ext cx="2479997" cy="1190398"/>
      </dsp:txXfrm>
    </dsp:sp>
    <dsp:sp modelId="{A70FEB5E-BF4F-4AE2-856D-BBD91E2A36D1}">
      <dsp:nvSpPr>
        <dsp:cNvPr id="0" name=""/>
        <dsp:cNvSpPr/>
      </dsp:nvSpPr>
      <dsp:spPr>
        <a:xfrm>
          <a:off x="2678602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/>
            <a:t>Be able to learn how to use Excel Macro, and an overview of VBA coding</a:t>
          </a:r>
          <a:endParaRPr lang="en-US" sz="1800" kern="1200" dirty="0"/>
        </a:p>
      </dsp:txBody>
      <dsp:txXfrm>
        <a:off x="2678602" y="1878069"/>
        <a:ext cx="2479997" cy="1785598"/>
      </dsp:txXfrm>
    </dsp:sp>
    <dsp:sp modelId="{8472C502-F8CA-4A37-A889-72A06840B0E0}">
      <dsp:nvSpPr>
        <dsp:cNvPr id="0" name=""/>
        <dsp:cNvSpPr/>
      </dsp:nvSpPr>
      <dsp:spPr>
        <a:xfrm>
          <a:off x="2678602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7670"/>
        <a:ext cx="2479997" cy="1190398"/>
      </dsp:txXfrm>
    </dsp:sp>
    <dsp:sp modelId="{775FDA29-5BDA-48BA-A80B-20023862820E}">
      <dsp:nvSpPr>
        <dsp:cNvPr id="0" name=""/>
        <dsp:cNvSpPr/>
      </dsp:nvSpPr>
      <dsp:spPr>
        <a:xfrm>
          <a:off x="5356999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/>
            <a:t>Be able to learn and apply advanced analytical features in Excel.</a:t>
          </a:r>
          <a:endParaRPr lang="en-US" sz="1800" kern="1200" dirty="0"/>
        </a:p>
      </dsp:txBody>
      <dsp:txXfrm>
        <a:off x="5356999" y="1878069"/>
        <a:ext cx="2479997" cy="1785598"/>
      </dsp:txXfrm>
    </dsp:sp>
    <dsp:sp modelId="{D6383DD4-FBA3-4C78-8ED7-CE44B62F8340}">
      <dsp:nvSpPr>
        <dsp:cNvPr id="0" name=""/>
        <dsp:cNvSpPr/>
      </dsp:nvSpPr>
      <dsp:spPr>
        <a:xfrm>
          <a:off x="5356999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7670"/>
        <a:ext cx="2479997" cy="1190398"/>
      </dsp:txXfrm>
    </dsp:sp>
    <dsp:sp modelId="{337FB5FB-5280-4065-9A8B-6188F9C5FB82}">
      <dsp:nvSpPr>
        <dsp:cNvPr id="0" name=""/>
        <dsp:cNvSpPr/>
      </dsp:nvSpPr>
      <dsp:spPr>
        <a:xfrm>
          <a:off x="8035397" y="687670"/>
          <a:ext cx="2479997" cy="297599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/>
            <a:t>Be able to learn and apply different visualization to present data.</a:t>
          </a:r>
          <a:endParaRPr lang="en-US" sz="2000" kern="1200" dirty="0"/>
        </a:p>
      </dsp:txBody>
      <dsp:txXfrm>
        <a:off x="8035397" y="1878069"/>
        <a:ext cx="2479997" cy="1785598"/>
      </dsp:txXfrm>
    </dsp:sp>
    <dsp:sp modelId="{C040AA1A-74B9-4717-A39D-8A12D9BC93A4}">
      <dsp:nvSpPr>
        <dsp:cNvPr id="0" name=""/>
        <dsp:cNvSpPr/>
      </dsp:nvSpPr>
      <dsp:spPr>
        <a:xfrm>
          <a:off x="8035397" y="687670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7670"/>
        <a:ext cx="2479997" cy="1190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F62BD9-D816-4756-9084-292B402A7FC6}">
      <dsp:nvSpPr>
        <dsp:cNvPr id="0" name=""/>
        <dsp:cNvSpPr/>
      </dsp:nvSpPr>
      <dsp:spPr>
        <a:xfrm>
          <a:off x="2567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kern="1200" dirty="0"/>
            <a:t>Create the data file</a:t>
          </a:r>
        </a:p>
      </dsp:txBody>
      <dsp:txXfrm>
        <a:off x="459544" y="1718692"/>
        <a:ext cx="1370930" cy="913953"/>
      </dsp:txXfrm>
    </dsp:sp>
    <dsp:sp modelId="{16D8E504-0904-4F42-B9B3-C348E2B0ACA4}">
      <dsp:nvSpPr>
        <dsp:cNvPr id="0" name=""/>
        <dsp:cNvSpPr/>
      </dsp:nvSpPr>
      <dsp:spPr>
        <a:xfrm>
          <a:off x="2058962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kern="1200" dirty="0"/>
            <a:t>Clean the data</a:t>
          </a:r>
        </a:p>
      </dsp:txBody>
      <dsp:txXfrm>
        <a:off x="2515939" y="1718692"/>
        <a:ext cx="1370930" cy="913953"/>
      </dsp:txXfrm>
    </dsp:sp>
    <dsp:sp modelId="{959119BE-16A9-4070-AFBF-40A718DF2BB3}">
      <dsp:nvSpPr>
        <dsp:cNvPr id="0" name=""/>
        <dsp:cNvSpPr/>
      </dsp:nvSpPr>
      <dsp:spPr>
        <a:xfrm>
          <a:off x="4115358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kern="1200" dirty="0"/>
            <a:t>Process the data</a:t>
          </a:r>
        </a:p>
      </dsp:txBody>
      <dsp:txXfrm>
        <a:off x="4572335" y="1718692"/>
        <a:ext cx="1370930" cy="913953"/>
      </dsp:txXfrm>
    </dsp:sp>
    <dsp:sp modelId="{AFE7EBDC-0C38-4BE1-B333-2883D292CEE9}">
      <dsp:nvSpPr>
        <dsp:cNvPr id="0" name=""/>
        <dsp:cNvSpPr/>
      </dsp:nvSpPr>
      <dsp:spPr>
        <a:xfrm>
          <a:off x="6171753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kern="1200" dirty="0"/>
            <a:t>Perform Data Analysis and BI</a:t>
          </a:r>
        </a:p>
      </dsp:txBody>
      <dsp:txXfrm>
        <a:off x="6628730" y="1718692"/>
        <a:ext cx="1370930" cy="913953"/>
      </dsp:txXfrm>
    </dsp:sp>
    <dsp:sp modelId="{58EB28A2-6CD2-4B52-865B-C18630D63CB6}">
      <dsp:nvSpPr>
        <dsp:cNvPr id="0" name=""/>
        <dsp:cNvSpPr/>
      </dsp:nvSpPr>
      <dsp:spPr>
        <a:xfrm>
          <a:off x="8228148" y="1718692"/>
          <a:ext cx="2284883" cy="9139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600" kern="1200" dirty="0"/>
            <a:t>Documentation</a:t>
          </a:r>
        </a:p>
      </dsp:txBody>
      <dsp:txXfrm>
        <a:off x="8685125" y="1718692"/>
        <a:ext cx="1370930" cy="913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MS excel uses a metro design. This provides a simpler design which gives a better user experience.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51A9D-D90E-43B6-B366-D69916335A46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560620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44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6413705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Show Formula - </a:t>
            </a:r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allows you to see which cells contains a formula 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Error Checking – It determines the correctness of your formula. It operates in the background to monitor your formulas</a:t>
            </a:r>
          </a:p>
          <a:p>
            <a:r>
              <a:rPr lang="en-US" sz="16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Formula – This allows you to evaluate the content of a formula one-by-one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45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1042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51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43886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Demo importing files using Power Query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51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Index Match</a:t>
            </a:r>
          </a:p>
          <a:p>
            <a:r>
              <a:rPr lang="en-US" dirty="0"/>
              <a:t>Demo Indirect</a:t>
            </a:r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15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95300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Demo how indexing is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90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Using EXACT Function</a:t>
            </a:r>
          </a:p>
          <a:p>
            <a:r>
              <a:rPr lang="en-PH" dirty="0"/>
              <a:t>Using Remove duplicates function</a:t>
            </a:r>
          </a:p>
          <a:p>
            <a:r>
              <a:rPr lang="en-PH" dirty="0"/>
              <a:t>Using </a:t>
            </a:r>
            <a:r>
              <a:rPr lang="en-PH"/>
              <a:t>Conditional Formatting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34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Text functions are used to manipulate text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28A1F-3E69-47E5-AE93-E7F2155A242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87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33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33841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Formula Tracing is best when troubleshooting an Error that is caused by:</a:t>
            </a:r>
          </a:p>
          <a:p>
            <a:r>
              <a:rPr lang="en-PH" dirty="0"/>
              <a:t>1. Wrong Cell Reference</a:t>
            </a:r>
          </a:p>
          <a:p>
            <a:r>
              <a:rPr lang="en-PH" dirty="0"/>
              <a:t>2. Flawed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39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01067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PH" dirty="0"/>
              <a:t>IFERROR = Lets you specify a value if an expression is an error</a:t>
            </a:r>
          </a:p>
          <a:p>
            <a:r>
              <a:rPr lang="en-PH" dirty="0"/>
              <a:t>ISERROR = returns TRUE is expression has no error and FALSE if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A5BD7-F043-4D1B-AA17-CD412FC534DE}" type="slidenum">
              <a:rPr lang="en-PH" smtClean="0"/>
              <a:t>42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43748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1A4018-ADAB-4B44-96CD-C6A9C0C27C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D0D3DA-F42B-41A3-AE26-7E2C25B2E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BF730-C08B-477D-81FA-EC302FA89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6C8E82-27F9-4458-BC66-242CBE8A3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2D4191-53E6-4BEF-92A8-A27B011F6C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E5A513-4852-409C-8C5B-2D624D3D4B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87BE9E-6FA5-4BE1-9F91-8ACC0411DA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F65B87-EC96-4869-A105-3976626760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9E4EFD-9052-46D2-9C00-5D9991AC4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7C00F-C806-4C5C-BAEF-C0BE43CC9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51597-2655-413E-8211-1E32379AE8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1DAD31-E528-4AB5-B5A3-BA7A5D402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157" y="136525"/>
            <a:ext cx="648468" cy="2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AE2FE2E9-1D1E-404B-A659-DD19B5D66B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44" b="323"/>
          <a:stretch/>
        </p:blipFill>
        <p:spPr>
          <a:xfrm>
            <a:off x="0" y="0"/>
            <a:ext cx="7477125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Excel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Advance Course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EBEBEB-8151-43FA-A73C-D0A26A4B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Create the Data File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C18F93-39B1-4CF3-9528-B5D8DD303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7B48B-06FF-4198-AB33-329C83D4DA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 descr="Growing data building flat isometric">
            <a:extLst>
              <a:ext uri="{FF2B5EF4-FFF2-40B4-BE49-F238E27FC236}">
                <a16:creationId xmlns:a16="http://schemas.microsoft.com/office/drawing/2014/main" id="{27DA23AD-BC51-4D33-BA28-47398AAA045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" b="52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47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A72AFC-A42A-43A9-AE16-369DE956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Where to get your data?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C23075-86B8-4CF1-AD93-87598F014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8154"/>
            <a:ext cx="3155830" cy="448926"/>
          </a:xfrm>
        </p:spPr>
        <p:txBody>
          <a:bodyPr/>
          <a:lstStyle/>
          <a:p>
            <a:r>
              <a:rPr lang="en-PH" dirty="0"/>
              <a:t>Data Entry (Manual)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66E87-56B0-4158-8C2A-8A561DA0B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Close-up of employee with computer keyboard">
            <a:extLst>
              <a:ext uri="{FF2B5EF4-FFF2-40B4-BE49-F238E27FC236}">
                <a16:creationId xmlns:a16="http://schemas.microsoft.com/office/drawing/2014/main" id="{896202BF-844A-4FE3-A239-F34D8A5AE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7803"/>
            <a:ext cx="3924480" cy="261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D07BDA-737C-412F-8508-86F722A58B4C}"/>
              </a:ext>
            </a:extLst>
          </p:cNvPr>
          <p:cNvSpPr txBox="1">
            <a:spLocks/>
          </p:cNvSpPr>
          <p:nvPr/>
        </p:nvSpPr>
        <p:spPr>
          <a:xfrm>
            <a:off x="5597105" y="2298154"/>
            <a:ext cx="3236344" cy="854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PH" dirty="0"/>
              <a:t>Import from other source</a:t>
            </a:r>
          </a:p>
        </p:txBody>
      </p:sp>
      <p:pic>
        <p:nvPicPr>
          <p:cNvPr id="5124" name="Picture 4" descr="Download information data network concept">
            <a:extLst>
              <a:ext uri="{FF2B5EF4-FFF2-40B4-BE49-F238E27FC236}">
                <a16:creationId xmlns:a16="http://schemas.microsoft.com/office/drawing/2014/main" id="{4A245A7D-85C7-4642-8B83-8AFE7638D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99" y="2730022"/>
            <a:ext cx="4235031" cy="24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11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4A39A-F16B-4C24-A783-0D4AFBCD4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Importing from other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1C25E-617E-4393-9E4A-83716227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61634" cy="4351338"/>
          </a:xfrm>
        </p:spPr>
        <p:txBody>
          <a:bodyPr/>
          <a:lstStyle/>
          <a:p>
            <a:r>
              <a:rPr lang="en-PH" dirty="0"/>
              <a:t>Allows you to import data from other source outside MS Excel</a:t>
            </a:r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endParaRPr lang="en-PH" dirty="0"/>
          </a:p>
          <a:p>
            <a:r>
              <a:rPr lang="en-PH" dirty="0"/>
              <a:t>Allows you to create Queries using Power Query. You </a:t>
            </a:r>
            <a:r>
              <a:rPr lang="en-US" dirty="0"/>
              <a:t>can import or connect to external data, and then shape that data, for example remove a column, change a data type, or merge tables, in ways that meet your needs. 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77165-F9AC-4F34-A1C4-D07F772F54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29BE8-5B5B-4A94-A270-C282542A1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313" y="2357109"/>
            <a:ext cx="51911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1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30E21-0816-4CEB-A5E1-0FF94415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Using the Query 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CC84-AA1F-46C2-BFC8-65BCE2B1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69" y="1844824"/>
            <a:ext cx="1051286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The Query Editor window runs the </a:t>
            </a:r>
            <a:r>
              <a:rPr lang="en-US" sz="22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PowerQuery</a:t>
            </a:r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allows you to perform 4 different phases:</a:t>
            </a:r>
            <a:endParaRPr lang="en-US" sz="2200" dirty="0"/>
          </a:p>
          <a:p>
            <a:r>
              <a:rPr lang="en-US" sz="2200" b="1" dirty="0"/>
              <a:t>Connect</a:t>
            </a:r>
            <a:r>
              <a:rPr lang="en-US" sz="2200" dirty="0"/>
              <a:t> – Make connections to data in the cloud, on a service, or locally</a:t>
            </a:r>
          </a:p>
          <a:p>
            <a:r>
              <a:rPr lang="en-US" sz="2200" b="1" dirty="0"/>
              <a:t>Transform</a:t>
            </a:r>
            <a:r>
              <a:rPr lang="en-US" sz="2200" dirty="0"/>
              <a:t> – Shape data to meet your needs, while the original source remains unchanged</a:t>
            </a:r>
          </a:p>
          <a:p>
            <a:r>
              <a:rPr lang="en-US" sz="2200" b="1" dirty="0"/>
              <a:t>Combine</a:t>
            </a:r>
            <a:r>
              <a:rPr lang="en-US" sz="2200" dirty="0"/>
              <a:t> – Integrate data from multiple sources to get a unique view into the data</a:t>
            </a:r>
          </a:p>
          <a:p>
            <a:r>
              <a:rPr lang="en-US" sz="2200" b="1" dirty="0"/>
              <a:t>Load</a:t>
            </a:r>
            <a:r>
              <a:rPr lang="en-US" sz="2200" dirty="0"/>
              <a:t> – Complete your query and load it into a worksheet or Data Model and periodically refresh it.</a:t>
            </a:r>
          </a:p>
          <a:p>
            <a:endParaRPr lang="en-PH" sz="2200" dirty="0"/>
          </a:p>
        </p:txBody>
      </p:sp>
    </p:spTree>
    <p:extLst>
      <p:ext uri="{BB962C8B-B14F-4D97-AF65-F5344CB8AC3E}">
        <p14:creationId xmlns:p14="http://schemas.microsoft.com/office/powerpoint/2010/main" val="390532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41855"/>
            <a:ext cx="8022021" cy="772107"/>
          </a:xfrm>
        </p:spPr>
        <p:txBody>
          <a:bodyPr/>
          <a:lstStyle/>
          <a:p>
            <a:r>
              <a:rPr lang="en-PH" dirty="0"/>
              <a:t>Tips when doing data entry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5740" cy="4351338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Arrange your data in a tabular form</a:t>
            </a:r>
          </a:p>
          <a:p>
            <a:pPr lvl="0"/>
            <a:r>
              <a:rPr lang="en-US" sz="2400" dirty="0"/>
              <a:t>Reserve row for headers/row heading</a:t>
            </a:r>
            <a:endParaRPr lang="en-PH" sz="2400" dirty="0"/>
          </a:p>
          <a:p>
            <a:pPr lvl="0"/>
            <a:r>
              <a:rPr lang="en-US" sz="2400" dirty="0"/>
              <a:t>Use column titles</a:t>
            </a:r>
            <a:endParaRPr lang="en-PH" sz="2400" dirty="0"/>
          </a:p>
          <a:p>
            <a:r>
              <a:rPr lang="en-US" sz="2400" dirty="0"/>
              <a:t>If your table requires a title, put the title in the row above the column headings </a:t>
            </a:r>
          </a:p>
          <a:p>
            <a:pPr lvl="0"/>
            <a:endParaRPr lang="en-PH" sz="2400" dirty="0"/>
          </a:p>
        </p:txBody>
      </p:sp>
      <p:pic>
        <p:nvPicPr>
          <p:cNvPr id="6150" name="Picture 6" descr="Free Helpful Tip icon | Helpful Tip icons PNG, ICO or ICNS | Page 2">
            <a:extLst>
              <a:ext uri="{FF2B5EF4-FFF2-40B4-BE49-F238E27FC236}">
                <a16:creationId xmlns:a16="http://schemas.microsoft.com/office/drawing/2014/main" id="{4A2A4FE0-3E86-45C9-86FE-F2D5303A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11" y="1825625"/>
            <a:ext cx="2442713" cy="24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7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8633"/>
            <a:ext cx="8321566" cy="853883"/>
          </a:xfrm>
        </p:spPr>
        <p:txBody>
          <a:bodyPr/>
          <a:lstStyle/>
          <a:p>
            <a:r>
              <a:rPr lang="en-US" dirty="0"/>
              <a:t>Using Reference and Lookup Function</a:t>
            </a:r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8253661"/>
              </p:ext>
            </p:extLst>
          </p:nvPr>
        </p:nvGraphicFramePr>
        <p:xfrm>
          <a:off x="838200" y="2158008"/>
          <a:ext cx="9289032" cy="414227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91223">
                  <a:extLst>
                    <a:ext uri="{9D8B030D-6E8A-4147-A177-3AD203B41FA5}">
                      <a16:colId xmlns:a16="http://schemas.microsoft.com/office/drawing/2014/main" val="2596258913"/>
                    </a:ext>
                  </a:extLst>
                </a:gridCol>
                <a:gridCol w="7297809">
                  <a:extLst>
                    <a:ext uri="{9D8B030D-6E8A-4147-A177-3AD203B41FA5}">
                      <a16:colId xmlns:a16="http://schemas.microsoft.com/office/drawing/2014/main" val="3905045798"/>
                    </a:ext>
                  </a:extLst>
                </a:gridCol>
              </a:tblGrid>
              <a:tr h="50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Function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Operation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9671509"/>
                  </a:ext>
                </a:extLst>
              </a:tr>
              <a:tr h="78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VLOOKUP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Looks for a value in the leftmost column of a table, and then returns a value in the same row from a column you specify.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8286072"/>
                  </a:ext>
                </a:extLst>
              </a:tr>
              <a:tr h="816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HLOOKUP</a:t>
                      </a:r>
                      <a:endParaRPr lang="en-PH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Looks for a value in the top row of a table or array of values and returns the value in the same column from a row you specify.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399515"/>
                  </a:ext>
                </a:extLst>
              </a:tr>
              <a:tr h="840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INDEX</a:t>
                      </a:r>
                      <a:endParaRPr lang="en-PH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Returns a value or reference of the cell at the intersection of a particular row and column, in a given range.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108747"/>
                  </a:ext>
                </a:extLst>
              </a:tr>
              <a:tr h="50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LOOKUP</a:t>
                      </a:r>
                      <a:endParaRPr lang="en-PH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Looks up a value either from a one-row or one-column range or from an array.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664177"/>
                  </a:ext>
                </a:extLst>
              </a:tr>
              <a:tr h="50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</a:rPr>
                        <a:t>INDIRECT</a:t>
                      </a:r>
                      <a:endParaRPr lang="en-PH" sz="2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Returns the reference specified by a text string</a:t>
                      </a:r>
                      <a:endParaRPr lang="en-PH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12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96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INDEX +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INDEX - returns a cell reference at the intersection of the row number and the column number specified in the arguments from a given search range.</a:t>
            </a:r>
          </a:p>
          <a:p>
            <a:pPr lvl="1"/>
            <a:r>
              <a:rPr lang="en-US" sz="2200" dirty="0"/>
              <a:t>=INDEX(search range, row number, [column number])</a:t>
            </a:r>
          </a:p>
          <a:p>
            <a:endParaRPr lang="en-US" sz="2200" dirty="0"/>
          </a:p>
          <a:p>
            <a:r>
              <a:rPr lang="en-US" sz="2200" dirty="0"/>
              <a:t>MATCH - Used to return the position of a search value.</a:t>
            </a:r>
          </a:p>
          <a:p>
            <a:pPr lvl="1"/>
            <a:r>
              <a:rPr lang="en-US" sz="2200" dirty="0"/>
              <a:t>=MATCH(search value, search range, [match type])</a:t>
            </a:r>
            <a:endParaRPr lang="en-PH" sz="2200" dirty="0"/>
          </a:p>
          <a:p>
            <a:pPr marL="0" indent="0">
              <a:buNone/>
            </a:pPr>
            <a:endParaRPr lang="en-PH" sz="2200" dirty="0"/>
          </a:p>
        </p:txBody>
      </p:sp>
    </p:spTree>
    <p:extLst>
      <p:ext uri="{BB962C8B-B14F-4D97-AF65-F5344CB8AC3E}">
        <p14:creationId xmlns:p14="http://schemas.microsoft.com/office/powerpoint/2010/main" val="42475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8F04-14CE-4A79-9A19-195DFE71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PRACTICE EXERCISE</a:t>
            </a:r>
          </a:p>
        </p:txBody>
      </p:sp>
      <p:pic>
        <p:nvPicPr>
          <p:cNvPr id="7" name="Content Placeholder 6" descr="Athlete's hand grabbing a hold on a rock climbing wall">
            <a:extLst>
              <a:ext uri="{FF2B5EF4-FFF2-40B4-BE49-F238E27FC236}">
                <a16:creationId xmlns:a16="http://schemas.microsoft.com/office/drawing/2014/main" id="{E1269E7C-727E-4416-9580-FCE2A5A1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350" y="1138707"/>
            <a:ext cx="6648450" cy="4437710"/>
          </a:xfrm>
        </p:spPr>
      </p:pic>
    </p:spTree>
    <p:extLst>
      <p:ext uri="{BB962C8B-B14F-4D97-AF65-F5344CB8AC3E}">
        <p14:creationId xmlns:p14="http://schemas.microsoft.com/office/powerpoint/2010/main" val="33379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lete">
            <a:extLst>
              <a:ext uri="{FF2B5EF4-FFF2-40B4-BE49-F238E27FC236}">
                <a16:creationId xmlns:a16="http://schemas.microsoft.com/office/drawing/2014/main" id="{87751509-C7E6-4752-A8F7-C5394C58E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253" y="-2"/>
            <a:ext cx="9425373" cy="707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C2F628F-2F5F-473D-A641-8506696E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Clean Your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6B504-9BBE-4F29-A861-2783FB5B5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2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50F252-B475-40B1-8A65-2ED09849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Formatting Cells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74E2F41-B7F0-4E9F-9D27-D5F2C0971C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445181"/>
            <a:ext cx="10515600" cy="11122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3C28B-230D-4570-B2EE-F379BC6761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1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4359-FC6D-46D6-84A0-3577D2BA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681037"/>
            <a:ext cx="7564820" cy="833663"/>
          </a:xfrm>
        </p:spPr>
        <p:txBody>
          <a:bodyPr>
            <a:normAutofit/>
          </a:bodyPr>
          <a:lstStyle/>
          <a:p>
            <a:r>
              <a:rPr lang="en-US" dirty="0"/>
              <a:t>Course Objectives</a:t>
            </a:r>
            <a:endParaRPr lang="en-PH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9ECAA08-A101-4B65-8D56-491244EC20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3102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3968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B807B-8539-4A85-A97C-9EAEB669D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Using the Number Format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5F7783-C557-439E-8063-2E5A8685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70" y="1825625"/>
            <a:ext cx="5400446" cy="4351338"/>
          </a:xfrm>
        </p:spPr>
        <p:txBody>
          <a:bodyPr/>
          <a:lstStyle/>
          <a:p>
            <a:r>
              <a:rPr lang="en-PH" dirty="0"/>
              <a:t>This allows you to format a cell by selecting from pre-defined options.</a:t>
            </a:r>
          </a:p>
          <a:p>
            <a:r>
              <a:rPr lang="en-PH" dirty="0"/>
              <a:t>Select from different categories for you to select the format.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49FBE1-2DC1-4200-918C-8CDF4AC9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1825625"/>
            <a:ext cx="4320480" cy="474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0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543F6-DEAA-49BD-ABCB-B98A96F2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Format using TEXT()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3532-45E2-4D9B-8962-695A83E30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TEXT(</a:t>
            </a:r>
            <a:r>
              <a:rPr lang="en-PH" i="1" dirty="0" err="1"/>
              <a:t>value</a:t>
            </a:r>
            <a:r>
              <a:rPr lang="en-PH" dirty="0" err="1"/>
              <a:t>,</a:t>
            </a:r>
            <a:r>
              <a:rPr lang="en-PH" i="1" dirty="0" err="1"/>
              <a:t>format</a:t>
            </a:r>
            <a:r>
              <a:rPr lang="en-PH" dirty="0" err="1"/>
              <a:t>_</a:t>
            </a:r>
            <a:r>
              <a:rPr lang="en-PH" i="1" dirty="0" err="1"/>
              <a:t>code</a:t>
            </a:r>
            <a:r>
              <a:rPr lang="en-PH" dirty="0"/>
              <a:t>)</a:t>
            </a:r>
          </a:p>
          <a:p>
            <a:pPr lvl="1"/>
            <a:endParaRPr lang="en-PH" dirty="0"/>
          </a:p>
          <a:p>
            <a:pPr lvl="1"/>
            <a:endParaRPr lang="en-P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021BAE-A63E-4335-B8FC-DCFC5F664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70" y="2276872"/>
            <a:ext cx="784349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2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CFCC234-B76F-4D30-8581-D20AE8060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Quick Check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A4537C-0C43-49F9-A50E-DB68BEB8A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2400" dirty="0"/>
              <a:t>What is the formula to get the current date and time, and format it like the example: “October 09,2023 10:05 PM”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205650-DCE0-46BE-BB5F-608B9FC63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B64A19-DF8D-416F-AAC4-64492150C913}"/>
              </a:ext>
            </a:extLst>
          </p:cNvPr>
          <p:cNvSpPr txBox="1"/>
          <p:nvPr/>
        </p:nvSpPr>
        <p:spPr>
          <a:xfrm>
            <a:off x="2148963" y="3429000"/>
            <a:ext cx="78940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800" dirty="0">
                <a:solidFill>
                  <a:schemeClr val="bg1"/>
                </a:solidFill>
              </a:rPr>
              <a:t>=TEXT(NOW(),"MMMM DD,YYYY HH:MM AM/PM")</a:t>
            </a:r>
          </a:p>
        </p:txBody>
      </p:sp>
    </p:spTree>
    <p:extLst>
      <p:ext uri="{BB962C8B-B14F-4D97-AF65-F5344CB8AC3E}">
        <p14:creationId xmlns:p14="http://schemas.microsoft.com/office/powerpoint/2010/main" val="25061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372CCD-1015-48DF-AA68-CCA8A82BF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Data Indexing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5D6A35-1FFE-4DA3-A647-B33195759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index is a unique identifier for your data.</a:t>
            </a:r>
          </a:p>
          <a:p>
            <a:r>
              <a:rPr lang="en-US" dirty="0"/>
              <a:t>This will allow you to restore the original arrangement of the rows.</a:t>
            </a:r>
          </a:p>
          <a:p>
            <a:r>
              <a:rPr lang="en-US" dirty="0"/>
              <a:t>Using MS Excel Fill Series you can create an index</a:t>
            </a:r>
          </a:p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BD4C-1DCB-469A-8F97-8912C3E7F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7B2E0C-8423-440B-842A-FCC366BD692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11112" y="2827020"/>
            <a:ext cx="3251139" cy="306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348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Duplicate Values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594" y="1701797"/>
            <a:ext cx="5451593" cy="4462272"/>
          </a:xfrm>
        </p:spPr>
        <p:txBody>
          <a:bodyPr/>
          <a:lstStyle/>
          <a:p>
            <a:r>
              <a:rPr lang="en-US" b="1" dirty="0"/>
              <a:t>EXACT(text1,text2)</a:t>
            </a:r>
            <a:r>
              <a:rPr lang="en-US" dirty="0"/>
              <a:t> </a:t>
            </a:r>
            <a:endParaRPr lang="en-PH" dirty="0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39012" y="2168737"/>
            <a:ext cx="3672408" cy="352839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389210" y="2440766"/>
            <a:ext cx="1501887" cy="172819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34301" y="1701797"/>
            <a:ext cx="2877700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Remove duplicates function</a:t>
            </a:r>
            <a:endParaRPr lang="en-PH" sz="2000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DE1EEC-A6E1-45AE-8645-0BC67978A903}"/>
              </a:ext>
            </a:extLst>
          </p:cNvPr>
          <p:cNvSpPr txBox="1">
            <a:spLocks/>
          </p:cNvSpPr>
          <p:nvPr/>
        </p:nvSpPr>
        <p:spPr>
          <a:xfrm>
            <a:off x="7557283" y="1701797"/>
            <a:ext cx="3425456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bg1"/>
                </a:solidFill>
              </a:rPr>
              <a:t>Conditional Formatting</a:t>
            </a:r>
            <a:endParaRPr lang="en-PH" sz="20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D181E-2679-4A90-AB0F-91C42EC0E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366" y="2168737"/>
            <a:ext cx="3444538" cy="3543607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3931353-F776-434C-A081-4C9C614546E0}"/>
              </a:ext>
            </a:extLst>
          </p:cNvPr>
          <p:cNvSpPr/>
          <p:nvPr/>
        </p:nvSpPr>
        <p:spPr>
          <a:xfrm>
            <a:off x="2179277" y="5538748"/>
            <a:ext cx="4244817" cy="1092261"/>
          </a:xfrm>
          <a:prstGeom prst="wedgeRoundRectCallout">
            <a:avLst>
              <a:gd name="adj1" fmla="val 55163"/>
              <a:gd name="adj2" fmla="val 213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8BC5B3-0488-4AD4-A836-2B552B515D24}"/>
              </a:ext>
            </a:extLst>
          </p:cNvPr>
          <p:cNvSpPr txBox="1"/>
          <p:nvPr/>
        </p:nvSpPr>
        <p:spPr>
          <a:xfrm>
            <a:off x="2549377" y="5630207"/>
            <a:ext cx="361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When using EXACT function make sure to sort the values of the column you want to check. </a:t>
            </a:r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endParaRPr lang="en-P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6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4608-DC26-4F9A-A5C4-978289FD9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Parsing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35320-EB80-4BBF-8915-6C4D31D41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FDCF1-9EA8-4124-A447-E2CF69DC0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7ED44C1-0E9F-49AB-A989-D67B1CE0BE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733568"/>
              </p:ext>
            </p:extLst>
          </p:nvPr>
        </p:nvGraphicFramePr>
        <p:xfrm>
          <a:off x="678956" y="1708465"/>
          <a:ext cx="10979644" cy="475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4670">
                  <a:extLst>
                    <a:ext uri="{9D8B030D-6E8A-4147-A177-3AD203B41FA5}">
                      <a16:colId xmlns:a16="http://schemas.microsoft.com/office/drawing/2014/main" val="567498951"/>
                    </a:ext>
                  </a:extLst>
                </a:gridCol>
                <a:gridCol w="8984974">
                  <a:extLst>
                    <a:ext uri="{9D8B030D-6E8A-4147-A177-3AD203B41FA5}">
                      <a16:colId xmlns:a16="http://schemas.microsoft.com/office/drawing/2014/main" val="4100879322"/>
                    </a:ext>
                  </a:extLst>
                </a:gridCol>
              </a:tblGrid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Function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Operation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1028028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Replaces part of the string with a different string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655420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SUBSTITUTE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Replace an existing text with a new text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1173024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CONCATENATE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Joins several texts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472125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SEARCH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Returns the number of characters a specific character or string is found. Search is being done from left to right (not case-sensitive).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7240641"/>
                  </a:ext>
                </a:extLst>
              </a:tr>
              <a:tr h="9505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FIND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Returns the starting position of a string within another search string (case-sensitive).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097014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TRIM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Removes the trailing spaces in a string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8711729"/>
                  </a:ext>
                </a:extLst>
              </a:tr>
              <a:tr h="4752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LEN</a:t>
                      </a:r>
                      <a:endParaRPr lang="en-PH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Return the number of characters in a string</a:t>
                      </a:r>
                      <a:endParaRPr lang="en-PH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1694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211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AE3E-34B9-473A-BFB5-091A0491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vs SEARCH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8E9D-7E1E-454F-B6AE-80E0F34B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8850" cy="4351338"/>
          </a:xfrm>
        </p:spPr>
        <p:txBody>
          <a:bodyPr/>
          <a:lstStyle/>
          <a:p>
            <a:r>
              <a:rPr lang="en-US" dirty="0"/>
              <a:t>FIND – It is used to check if a text is found inside another text and returns the position where the searched-for text begins. </a:t>
            </a:r>
          </a:p>
          <a:p>
            <a:pPr lvl="1"/>
            <a:r>
              <a:rPr lang="en-US" dirty="0"/>
              <a:t>Is case sensitive</a:t>
            </a:r>
          </a:p>
          <a:p>
            <a:pPr lvl="1"/>
            <a:r>
              <a:rPr lang="en-US" dirty="0"/>
              <a:t>Does not support wildcard</a:t>
            </a:r>
          </a:p>
          <a:p>
            <a:pPr lvl="1"/>
            <a:r>
              <a:rPr lang="en-US" i="1" dirty="0" err="1"/>
              <a:t>start_num</a:t>
            </a:r>
            <a:r>
              <a:rPr lang="en-US" i="1" dirty="0"/>
              <a:t> </a:t>
            </a:r>
            <a:r>
              <a:rPr lang="en-US" dirty="0"/>
              <a:t>is optional and defaults to 1.</a:t>
            </a:r>
          </a:p>
          <a:p>
            <a:pPr lvl="1"/>
            <a:r>
              <a:rPr lang="en-US" dirty="0"/>
              <a:t>It returns 1 when </a:t>
            </a:r>
            <a:r>
              <a:rPr lang="en-US" i="1" dirty="0" err="1"/>
              <a:t>find_text</a:t>
            </a:r>
            <a:r>
              <a:rPr lang="en-US" i="1" dirty="0"/>
              <a:t> </a:t>
            </a:r>
            <a:r>
              <a:rPr lang="en-US" dirty="0"/>
              <a:t>is empty.</a:t>
            </a:r>
          </a:p>
          <a:p>
            <a:pPr lvl="1"/>
            <a:r>
              <a:rPr lang="en-US" dirty="0"/>
              <a:t>It will return #VALUE error message if </a:t>
            </a:r>
            <a:r>
              <a:rPr lang="en-US" i="1" dirty="0" err="1"/>
              <a:t>find_text</a:t>
            </a:r>
            <a:r>
              <a:rPr lang="en-US" i="1" dirty="0"/>
              <a:t> </a:t>
            </a:r>
            <a:r>
              <a:rPr lang="en-US" dirty="0"/>
              <a:t>is not found in </a:t>
            </a:r>
            <a:r>
              <a:rPr lang="en-US" i="1" dirty="0" err="1"/>
              <a:t>within_text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3FACE-636D-416C-93B6-12108FF2B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749E56-F97A-4CA4-A765-E54F48C2E1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64284" y="4142740"/>
            <a:ext cx="5258435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10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9AE3E-34B9-473A-BFB5-091A0491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vs SEARCH contd.</a:t>
            </a:r>
            <a:endParaRPr lang="en-P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8E9D-7E1E-454F-B6AE-80E0F34B6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8850" cy="4351338"/>
          </a:xfrm>
        </p:spPr>
        <p:txBody>
          <a:bodyPr/>
          <a:lstStyle/>
          <a:p>
            <a:r>
              <a:rPr lang="en-PH" dirty="0"/>
              <a:t>SEARCH - </a:t>
            </a:r>
            <a:r>
              <a:rPr lang="en-US" dirty="0"/>
              <a:t>used to check if a text is found inside another text. If the search is successful, it returns the position where the searched-for text begins.</a:t>
            </a:r>
          </a:p>
          <a:p>
            <a:pPr lvl="1"/>
            <a:r>
              <a:rPr lang="en-US" dirty="0"/>
              <a:t>Is NOT case sensitive</a:t>
            </a:r>
          </a:p>
          <a:p>
            <a:pPr lvl="1"/>
            <a:r>
              <a:rPr lang="en-US" dirty="0"/>
              <a:t>=SEARCH(text to find, where to find, [starting from])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3FACE-636D-416C-93B6-12108FF2B4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DB1F0-EEFE-4218-8330-C83E167F9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0" y="3259455"/>
            <a:ext cx="7848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989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2976-B07B-488A-8E89-B2238D55A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 card</a:t>
            </a:r>
            <a:endParaRPr lang="en-P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764E22-3928-4AC2-BD48-C9BB6FB6B82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199" y="2003758"/>
          <a:ext cx="9001126" cy="2549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00563">
                  <a:extLst>
                    <a:ext uri="{9D8B030D-6E8A-4147-A177-3AD203B41FA5}">
                      <a16:colId xmlns:a16="http://schemas.microsoft.com/office/drawing/2014/main" val="1750677414"/>
                    </a:ext>
                  </a:extLst>
                </a:gridCol>
                <a:gridCol w="4500563">
                  <a:extLst>
                    <a:ext uri="{9D8B030D-6E8A-4147-A177-3AD203B41FA5}">
                      <a16:colId xmlns:a16="http://schemas.microsoft.com/office/drawing/2014/main" val="3085353445"/>
                    </a:ext>
                  </a:extLst>
                </a:gridCol>
              </a:tblGrid>
              <a:tr h="223932"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Wildcard</a:t>
                      </a:r>
                      <a:endParaRPr lang="en-PH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PH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Meaning</a:t>
                      </a:r>
                      <a:endParaRPr lang="en-PH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16287"/>
                  </a:ext>
                </a:extLst>
              </a:tr>
              <a:tr h="435260">
                <a:tc>
                  <a:txBody>
                    <a:bodyPr/>
                    <a:lstStyle/>
                    <a:p>
                      <a:pPr algn="ctr" fontAlgn="b"/>
                      <a:r>
                        <a:rPr lang="en-PH" sz="2200" b="1" u="none" strike="noStrike" dirty="0">
                          <a:effectLst/>
                        </a:rPr>
                        <a:t>?</a:t>
                      </a:r>
                      <a:endParaRPr lang="en-PH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PH" sz="1600" u="none" strike="noStrike">
                          <a:effectLst/>
                        </a:rPr>
                        <a:t>Single character wildcard</a:t>
                      </a:r>
                      <a:endParaRPr lang="en-P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2029472215"/>
                  </a:ext>
                </a:extLst>
              </a:tr>
              <a:tr h="589592">
                <a:tc>
                  <a:txBody>
                    <a:bodyPr/>
                    <a:lstStyle/>
                    <a:p>
                      <a:pPr algn="ctr" fontAlgn="b"/>
                      <a:r>
                        <a:rPr lang="en-PH" sz="2200" b="1" u="none" strike="noStrike" dirty="0">
                          <a:effectLst/>
                        </a:rPr>
                        <a:t>*</a:t>
                      </a:r>
                      <a:endParaRPr lang="en-PH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Wildcard string of undefined length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1600167853"/>
                  </a:ext>
                </a:extLst>
              </a:tr>
              <a:tr h="1271833">
                <a:tc>
                  <a:txBody>
                    <a:bodyPr/>
                    <a:lstStyle/>
                    <a:p>
                      <a:pPr algn="ctr" fontAlgn="b"/>
                      <a:r>
                        <a:rPr lang="en-PH" sz="2200" b="1" u="none" strike="noStrike" dirty="0">
                          <a:effectLst/>
                        </a:rPr>
                        <a:t>~</a:t>
                      </a:r>
                      <a:endParaRPr lang="en-PH" sz="2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Used when you want to use one of the wildcard characters as an actual criteria (e.g. a question mark is actually part of the text) Example: "What~?"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98" marR="9398" marT="9398" marB="0" anchor="ctr"/>
                </a:tc>
                <a:extLst>
                  <a:ext uri="{0D108BD9-81ED-4DB2-BD59-A6C34878D82A}">
                    <a16:rowId xmlns:a16="http://schemas.microsoft.com/office/drawing/2014/main" val="6368033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016C2-AC77-4370-8BA5-690696C0E1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625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F78E-4494-4BDC-BB7E-A51DC6B6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MORE TEXT Functions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44301F-3FAD-426F-98D8-FF1C10CEE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2141536"/>
            <a:ext cx="2936437" cy="4351338"/>
          </a:xfrm>
        </p:spPr>
        <p:txBody>
          <a:bodyPr>
            <a:normAutofit/>
          </a:bodyPr>
          <a:lstStyle/>
          <a:p>
            <a:r>
              <a:rPr lang="en-PH" dirty="0"/>
              <a:t>There are still more STRING functions in EXCEL. You can find them under TEXT in the formula tab</a:t>
            </a:r>
          </a:p>
          <a:p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5B6868-1667-4AEB-9FF0-6F7A5F9EA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2188581"/>
            <a:ext cx="3703174" cy="21575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ECEC4F-0FCF-466F-AB85-C5FFCE1B49A2}"/>
              </a:ext>
            </a:extLst>
          </p:cNvPr>
          <p:cNvSpPr/>
          <p:nvPr/>
        </p:nvSpPr>
        <p:spPr>
          <a:xfrm>
            <a:off x="4871864" y="2636912"/>
            <a:ext cx="792089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6944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Facilitator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Franco Angelo Cipriano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Founder </a:t>
            </a:r>
            <a:r>
              <a:rPr lang="en-US" sz="2000" dirty="0" err="1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Cocotech</a:t>
            </a: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 Solutions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Bachelor and Masters Degree in IT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Have been using MS Tools since 2008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</a:rPr>
              <a:t>Have been training MS Excel since 2016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First Skill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dirty="0"/>
              <a:t>Second Skill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C2887229-F913-4F63-8EC5-03C72B908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7454193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Content Placeholder 9">
            <a:extLst>
              <a:ext uri="{FF2B5EF4-FFF2-40B4-BE49-F238E27FC236}">
                <a16:creationId xmlns:a16="http://schemas.microsoft.com/office/drawing/2014/main" id="{4F216A46-CD36-412D-8B0E-F5289D0A056A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r="10716"/>
          <a:stretch/>
        </p:blipFill>
        <p:spPr>
          <a:xfrm>
            <a:off x="0" y="0"/>
            <a:ext cx="6305550" cy="672147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8F04-14CE-4A79-9A19-195DFE71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PRACTICE EXERCISE</a:t>
            </a:r>
          </a:p>
        </p:txBody>
      </p:sp>
      <p:pic>
        <p:nvPicPr>
          <p:cNvPr id="7" name="Content Placeholder 6" descr="Athlete's hand grabbing a hold on a rock climbing wall">
            <a:extLst>
              <a:ext uri="{FF2B5EF4-FFF2-40B4-BE49-F238E27FC236}">
                <a16:creationId xmlns:a16="http://schemas.microsoft.com/office/drawing/2014/main" id="{E1269E7C-727E-4416-9580-FCE2A5A1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350" y="1138707"/>
            <a:ext cx="6648450" cy="4437710"/>
          </a:xfrm>
        </p:spPr>
      </p:pic>
    </p:spTree>
    <p:extLst>
      <p:ext uri="{BB962C8B-B14F-4D97-AF65-F5344CB8AC3E}">
        <p14:creationId xmlns:p14="http://schemas.microsoft.com/office/powerpoint/2010/main" val="192492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36AEF3-94A5-447D-A122-1836EE7A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Name Range and Tables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7BDBA-B041-4AA4-8374-FA3CAE1AE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Named Range – the name you assign to a group of cell</a:t>
            </a:r>
          </a:p>
          <a:p>
            <a:r>
              <a:rPr lang="en-US" dirty="0"/>
              <a:t>Table – A group of cell that consist of headers and rows. It allows you to easily sort, filter, and format data in a sheet.</a:t>
            </a:r>
          </a:p>
          <a:p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27DD5E-41F7-4560-8B93-E29A7D42A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EA2CE-2822-4D45-85F1-8B1489DD9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89" y="3079194"/>
            <a:ext cx="2195975" cy="976886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7CA69C8-1B81-4F70-A46C-7596214B2E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95879"/>
              </p:ext>
            </p:extLst>
          </p:nvPr>
        </p:nvGraphicFramePr>
        <p:xfrm>
          <a:off x="3875709" y="3079194"/>
          <a:ext cx="2693356" cy="3622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Bitmap Image" r:id="rId4" imgW="2918520" imgH="3924360" progId="PBrush">
                  <p:embed/>
                </p:oleObj>
              </mc:Choice>
              <mc:Fallback>
                <p:oleObj name="Bitmap Image" r:id="rId4" imgW="2918520" imgH="3924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5709" y="3079194"/>
                        <a:ext cx="2693356" cy="3622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648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9E7D-1056-4A8E-9891-B9DA6EE5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1077"/>
            <a:ext cx="8156713" cy="833663"/>
          </a:xfrm>
        </p:spPr>
        <p:txBody>
          <a:bodyPr/>
          <a:lstStyle/>
          <a:p>
            <a:r>
              <a:rPr lang="en-PH" dirty="0"/>
              <a:t>Why use Name Range or Tables?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BB9D6-6C5F-4C9F-9CB2-02AB9FD77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Names are easier to remember than range coordinates. </a:t>
            </a:r>
          </a:p>
          <a:p>
            <a:r>
              <a:rPr lang="en-US" dirty="0"/>
              <a:t>Names don’t change when you move a range to another part of the worksheet. </a:t>
            </a:r>
          </a:p>
          <a:p>
            <a:r>
              <a:rPr lang="en-US" dirty="0"/>
              <a:t>Named ranges adjust automatically whenever you insert or delete rows or columns within the range. </a:t>
            </a:r>
          </a:p>
          <a:p>
            <a:r>
              <a:rPr lang="en-US" dirty="0"/>
              <a:t>Names make it easier to navigate a worksheet. You can use the Go To command to jump to a named range quickly. </a:t>
            </a:r>
          </a:p>
          <a:p>
            <a:r>
              <a:rPr lang="en-US" dirty="0"/>
              <a:t>You can use worksheet labels to create range names quickly. </a:t>
            </a:r>
          </a:p>
          <a:p>
            <a:r>
              <a:rPr lang="en-US" dirty="0"/>
              <a:t>Makes your formula intuitive and easy to read. 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3016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D05B-FE35-4803-A45D-C7EE1D88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1815"/>
            <a:ext cx="9379226" cy="772107"/>
          </a:xfrm>
        </p:spPr>
        <p:txBody>
          <a:bodyPr/>
          <a:lstStyle/>
          <a:p>
            <a:r>
              <a:rPr lang="en-PH" dirty="0"/>
              <a:t>Things To Remember When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0E933-E32D-4E97-B96D-FB46E5944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name can be a maximum of 255 characters. </a:t>
            </a:r>
          </a:p>
          <a:p>
            <a:r>
              <a:rPr lang="en-US" dirty="0"/>
              <a:t>The name must begin with either a letter or the underscore character (_). </a:t>
            </a:r>
          </a:p>
          <a:p>
            <a:r>
              <a:rPr lang="en-US" dirty="0"/>
              <a:t>Don’t use cell addresses (such as Q1) or any of the operator symbols </a:t>
            </a:r>
          </a:p>
          <a:p>
            <a:r>
              <a:rPr lang="en-US" dirty="0"/>
              <a:t>Range names that begin with R or C followed by one or more numbers are not allowed.</a:t>
            </a:r>
          </a:p>
          <a:p>
            <a:r>
              <a:rPr lang="en-US" dirty="0"/>
              <a:t>Try to keep names as short as possible while still keeping them meaningful.</a:t>
            </a:r>
          </a:p>
          <a:p>
            <a:r>
              <a:rPr lang="en-US" dirty="0"/>
              <a:t>Don’t use any of the built-in names in Excel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PH" dirty="0"/>
          </a:p>
        </p:txBody>
      </p:sp>
      <p:pic>
        <p:nvPicPr>
          <p:cNvPr id="2050" name="Picture 2" descr="Okay, about naming conventions. Naming conventions have always been a… | by  CG | Obviously Programming Something | Medium">
            <a:extLst>
              <a:ext uri="{FF2B5EF4-FFF2-40B4-BE49-F238E27FC236}">
                <a16:creationId xmlns:a16="http://schemas.microsoft.com/office/drawing/2014/main" id="{AA467862-CA02-4E77-87A6-EF0D8A3D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30" y="3923481"/>
            <a:ext cx="5045765" cy="28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2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9D7F-C89D-4CEF-92CF-6391E531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5130"/>
            <a:ext cx="8504583" cy="895831"/>
          </a:xfrm>
        </p:spPr>
        <p:txBody>
          <a:bodyPr/>
          <a:lstStyle/>
          <a:p>
            <a:r>
              <a:rPr lang="en-PH" dirty="0"/>
              <a:t>Where can you use Name Range?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858E8-3D22-4DF6-B922-E6AE9136BA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074" name="Picture 2" descr="Creating a named formula">
            <a:extLst>
              <a:ext uri="{FF2B5EF4-FFF2-40B4-BE49-F238E27FC236}">
                <a16:creationId xmlns:a16="http://schemas.microsoft.com/office/drawing/2014/main" id="{F137CEC4-695F-4ED9-AF06-2E5BAA78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85" y="2173495"/>
            <a:ext cx="2247072" cy="169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5E78CF-CDDB-40B1-A571-3DFCF03815ED}"/>
              </a:ext>
            </a:extLst>
          </p:cNvPr>
          <p:cNvSpPr txBox="1"/>
          <p:nvPr/>
        </p:nvSpPr>
        <p:spPr>
          <a:xfrm>
            <a:off x="725557" y="1808922"/>
            <a:ext cx="31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chemeClr val="bg1"/>
                </a:solidFill>
              </a:rPr>
              <a:t>Named Formula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064F7B-8884-41C9-8AE6-B37AE5AE23EA}"/>
              </a:ext>
            </a:extLst>
          </p:cNvPr>
          <p:cNvSpPr txBox="1"/>
          <p:nvPr/>
        </p:nvSpPr>
        <p:spPr>
          <a:xfrm>
            <a:off x="3098526" y="1808922"/>
            <a:ext cx="31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chemeClr val="bg1"/>
                </a:solidFill>
              </a:rPr>
              <a:t>Constant Values</a:t>
            </a:r>
          </a:p>
        </p:txBody>
      </p:sp>
      <p:pic>
        <p:nvPicPr>
          <p:cNvPr id="3076" name="Picture 4" descr="Creating a named constant">
            <a:extLst>
              <a:ext uri="{FF2B5EF4-FFF2-40B4-BE49-F238E27FC236}">
                <a16:creationId xmlns:a16="http://schemas.microsoft.com/office/drawing/2014/main" id="{BA22B562-6530-44D2-B692-F49D27AEA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12" y="2173496"/>
            <a:ext cx="2301388" cy="17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303E67-2A01-4304-BDAC-077A8F991ECC}"/>
              </a:ext>
            </a:extLst>
          </p:cNvPr>
          <p:cNvSpPr txBox="1"/>
          <p:nvPr/>
        </p:nvSpPr>
        <p:spPr>
          <a:xfrm>
            <a:off x="5708855" y="1804163"/>
            <a:ext cx="31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chemeClr val="bg1"/>
                </a:solidFill>
              </a:rPr>
              <a:t>Formula Reference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D85E993-57DF-4580-9183-E0C75CC36C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159581"/>
              </p:ext>
            </p:extLst>
          </p:nvPr>
        </p:nvGraphicFramePr>
        <p:xfrm>
          <a:off x="5826470" y="2173495"/>
          <a:ext cx="2134774" cy="2871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Bitmap Image" r:id="rId5" imgW="2918520" imgH="3924360" progId="PBrush">
                  <p:embed/>
                </p:oleObj>
              </mc:Choice>
              <mc:Fallback>
                <p:oleObj name="Bitmap Image" r:id="rId5" imgW="2918520" imgH="3924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26470" y="2173495"/>
                        <a:ext cx="2134774" cy="2871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8F1FEE5D-B237-462A-B753-C8F616FB13AB}"/>
              </a:ext>
            </a:extLst>
          </p:cNvPr>
          <p:cNvSpPr txBox="1"/>
          <p:nvPr/>
        </p:nvSpPr>
        <p:spPr>
          <a:xfrm>
            <a:off x="8199439" y="1799404"/>
            <a:ext cx="3120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>
                <a:solidFill>
                  <a:schemeClr val="bg1"/>
                </a:solidFill>
              </a:rPr>
              <a:t>Data Validation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8F3957-9291-4A39-835B-A9CF9BB6C9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6814" y="2168736"/>
            <a:ext cx="2640306" cy="18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98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24766-108B-4C80-8C2D-2828F6186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10 useful features of 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823E5-8DFC-4D3B-8F71-2E153B09C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Integrated Sorting and Filtering</a:t>
            </a:r>
          </a:p>
          <a:p>
            <a:r>
              <a:rPr lang="en-US" dirty="0"/>
              <a:t>Column headings are visible while scrolling</a:t>
            </a:r>
          </a:p>
          <a:p>
            <a:r>
              <a:rPr lang="en-US" dirty="0"/>
              <a:t>Easier Formatting</a:t>
            </a:r>
          </a:p>
          <a:p>
            <a:r>
              <a:rPr lang="en-US" dirty="0"/>
              <a:t>Automatic Table expansion when new data is added</a:t>
            </a:r>
          </a:p>
          <a:p>
            <a:r>
              <a:rPr lang="en-US" dirty="0"/>
              <a:t>Quick Totals</a:t>
            </a:r>
          </a:p>
          <a:p>
            <a:r>
              <a:rPr lang="en-US" dirty="0"/>
              <a:t>Calculated Columns</a:t>
            </a:r>
          </a:p>
          <a:p>
            <a:r>
              <a:rPr lang="en-US" dirty="0"/>
              <a:t>Structured References</a:t>
            </a:r>
          </a:p>
          <a:p>
            <a:r>
              <a:rPr lang="en-US" dirty="0"/>
              <a:t>One-click data reference</a:t>
            </a:r>
          </a:p>
          <a:p>
            <a:r>
              <a:rPr lang="en-US" dirty="0"/>
              <a:t>Dynamic Charts</a:t>
            </a:r>
          </a:p>
          <a:p>
            <a:r>
              <a:rPr lang="en-US" dirty="0"/>
              <a:t>Printing only the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D2FAF-E7E2-4589-B8C6-B2F89F62AB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35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CB8E4-488E-4904-8EE7-09F713D9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Using Slicers in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99B1-F9BB-4D74-BBBA-EB877EA5A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Slicers provide buttons that you can click to filter tables, or PivotTables.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6AC8C-394C-4B31-920D-4A66D928D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AF9C1B-DAF8-4875-BF19-D4B8F472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43" y="2330005"/>
            <a:ext cx="5057112" cy="425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72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8F04-14CE-4A79-9A19-195DFE71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PRACTICE EXERCISE</a:t>
            </a:r>
          </a:p>
        </p:txBody>
      </p:sp>
      <p:pic>
        <p:nvPicPr>
          <p:cNvPr id="7" name="Content Placeholder 6" descr="Athlete's hand grabbing a hold on a rock climbing wall">
            <a:extLst>
              <a:ext uri="{FF2B5EF4-FFF2-40B4-BE49-F238E27FC236}">
                <a16:creationId xmlns:a16="http://schemas.microsoft.com/office/drawing/2014/main" id="{E1269E7C-727E-4416-9580-FCE2A5A1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350" y="1138707"/>
            <a:ext cx="6648450" cy="4437710"/>
          </a:xfrm>
        </p:spPr>
      </p:pic>
    </p:spTree>
    <p:extLst>
      <p:ext uri="{BB962C8B-B14F-4D97-AF65-F5344CB8AC3E}">
        <p14:creationId xmlns:p14="http://schemas.microsoft.com/office/powerpoint/2010/main" val="165789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iny people testing quality assurance in software isolated flat vector illustration. cartoon character fixing bugs in hardware device. application test and it service concept">
            <a:extLst>
              <a:ext uri="{FF2B5EF4-FFF2-40B4-BE49-F238E27FC236}">
                <a16:creationId xmlns:a16="http://schemas.microsoft.com/office/drawing/2014/main" id="{CF19A148-62BD-4243-B459-A7872145D8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155" y="-136527"/>
            <a:ext cx="97570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0A17FFF-3199-4123-9C4C-40971A34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Process Your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980F-60E6-4628-9141-826EDB4B0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99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98E0B-3454-495B-9343-4A1E253C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Tracing Formula Errors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151DBC-870F-4184-8BBA-78A46A46C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26227"/>
            <a:ext cx="5078710" cy="1503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BD95A-A5BE-42AC-84BC-69B9AA2FB23B}"/>
              </a:ext>
            </a:extLst>
          </p:cNvPr>
          <p:cNvSpPr txBox="1"/>
          <p:nvPr/>
        </p:nvSpPr>
        <p:spPr>
          <a:xfrm>
            <a:off x="732411" y="3511704"/>
            <a:ext cx="10368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The formula-auditing features operate by creating tracers—arrows that literally point out the cells involved in a formula. </a:t>
            </a:r>
            <a:endParaRPr lang="en-PH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5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DFF3B35-9F05-4972-B8C9-014A4A4D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anchor="b">
            <a:normAutofit/>
          </a:bodyPr>
          <a:lstStyle/>
          <a:p>
            <a:r>
              <a:rPr lang="en-US" dirty="0"/>
              <a:t>Quick Refresher</a:t>
            </a:r>
            <a:endParaRPr lang="en-PH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DDF971F-02A6-467E-9451-EB37179E3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684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E9A675-18C7-44B9-833A-9B6F83FFE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PAGE </a:t>
            </a:r>
            <a:fld id="{4A9B5881-4007-4345-955A-79C2656F0C4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8" name="Picture 10" descr="Fishing reel on an evening summer lake">
            <a:extLst>
              <a:ext uri="{FF2B5EF4-FFF2-40B4-BE49-F238E27FC236}">
                <a16:creationId xmlns:a16="http://schemas.microsoft.com/office/drawing/2014/main" id="{1B3C0B6F-81B2-431B-B948-4EEDFA746B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70"/>
          <a:stretch/>
        </p:blipFill>
        <p:spPr>
          <a:xfrm>
            <a:off x="-1" y="10"/>
            <a:ext cx="7512001" cy="67278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4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E57158-0E5D-4D6C-B843-590E65E9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583"/>
            <a:ext cx="9170504" cy="806378"/>
          </a:xfrm>
        </p:spPr>
        <p:txBody>
          <a:bodyPr/>
          <a:lstStyle/>
          <a:p>
            <a:r>
              <a:rPr lang="en-PH" dirty="0"/>
              <a:t>Text functions to extract values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3E743F-48B6-4117-8C3D-B4A5C6061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55773"/>
            <a:ext cx="10681252" cy="22211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sz="2000" dirty="0"/>
              <a:t>LEFT(</a:t>
            </a:r>
            <a:r>
              <a:rPr lang="en-PH" sz="2000" i="1" dirty="0"/>
              <a:t>text,[</a:t>
            </a:r>
            <a:r>
              <a:rPr lang="en-PH" sz="2000" i="1" dirty="0" err="1"/>
              <a:t>num_chars</a:t>
            </a:r>
            <a:r>
              <a:rPr lang="en-PH" sz="2000" i="1" dirty="0"/>
              <a:t>]</a:t>
            </a:r>
            <a:r>
              <a:rPr lang="en-PH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sz="2000" dirty="0"/>
              <a:t>RIGHT(</a:t>
            </a:r>
            <a:r>
              <a:rPr lang="en-PH" sz="2000" i="1" dirty="0"/>
              <a:t>text,[</a:t>
            </a:r>
            <a:r>
              <a:rPr lang="en-PH" sz="2000" i="1" dirty="0" err="1"/>
              <a:t>num_chars</a:t>
            </a:r>
            <a:r>
              <a:rPr lang="en-PH" sz="2000" i="1" dirty="0"/>
              <a:t>])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PH" sz="2000" dirty="0"/>
              <a:t>SUBSTITUTE(</a:t>
            </a:r>
            <a:r>
              <a:rPr lang="en-PH" sz="2000" i="1" dirty="0"/>
              <a:t>text, </a:t>
            </a:r>
            <a:r>
              <a:rPr lang="en-PH" sz="2000" i="1" dirty="0" err="1"/>
              <a:t>old_text</a:t>
            </a:r>
            <a:r>
              <a:rPr lang="en-PH" sz="2000" i="1" dirty="0"/>
              <a:t>, </a:t>
            </a:r>
            <a:r>
              <a:rPr lang="en-PH" sz="2000" i="1" dirty="0" err="1"/>
              <a:t>new_text</a:t>
            </a:r>
            <a:r>
              <a:rPr lang="en-PH" sz="2000" i="1" dirty="0"/>
              <a:t>, [</a:t>
            </a:r>
            <a:r>
              <a:rPr lang="en-PH" sz="2000" i="1" dirty="0" err="1"/>
              <a:t>instance_num</a:t>
            </a:r>
            <a:r>
              <a:rPr lang="en-PH" sz="2000" i="1" dirty="0"/>
              <a:t>]</a:t>
            </a:r>
            <a:r>
              <a:rPr lang="en-PH" sz="2000" dirty="0"/>
              <a:t>)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2A29E-8C92-40BD-8479-EA33AA28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40</a:t>
            </a:fld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A800A75-2410-4C38-A9FF-32CAEC92F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845402"/>
              </p:ext>
            </p:extLst>
          </p:nvPr>
        </p:nvGraphicFramePr>
        <p:xfrm>
          <a:off x="838200" y="1825624"/>
          <a:ext cx="94786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7170">
                  <a:extLst>
                    <a:ext uri="{9D8B030D-6E8A-4147-A177-3AD203B41FA5}">
                      <a16:colId xmlns:a16="http://schemas.microsoft.com/office/drawing/2014/main" val="495651624"/>
                    </a:ext>
                  </a:extLst>
                </a:gridCol>
                <a:gridCol w="7271447">
                  <a:extLst>
                    <a:ext uri="{9D8B030D-6E8A-4147-A177-3AD203B41FA5}">
                      <a16:colId xmlns:a16="http://schemas.microsoft.com/office/drawing/2014/main" val="1832848888"/>
                    </a:ext>
                  </a:extLst>
                </a:gridCol>
              </a:tblGrid>
              <a:tr h="364469">
                <a:tc>
                  <a:txBody>
                    <a:bodyPr/>
                    <a:lstStyle/>
                    <a:p>
                      <a:r>
                        <a:rPr lang="en-PH" sz="2400" dirty="0"/>
                        <a:t>Function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515879"/>
                  </a:ext>
                </a:extLst>
              </a:tr>
              <a:tr h="364469">
                <a:tc>
                  <a:txBody>
                    <a:bodyPr/>
                    <a:lstStyle/>
                    <a:p>
                      <a:r>
                        <a:rPr lang="en-PH" sz="2400" dirty="0"/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Returns number of characters starting from the left.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434409"/>
                  </a:ext>
                </a:extLst>
              </a:tr>
              <a:tr h="364469">
                <a:tc>
                  <a:txBody>
                    <a:bodyPr/>
                    <a:lstStyle/>
                    <a:p>
                      <a:r>
                        <a:rPr lang="en-PH" sz="2400" dirty="0"/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Returns number of characters starting from the right.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29521"/>
                  </a:ext>
                </a:extLst>
              </a:tr>
              <a:tr h="364469">
                <a:tc>
                  <a:txBody>
                    <a:bodyPr/>
                    <a:lstStyle/>
                    <a:p>
                      <a:r>
                        <a:rPr lang="en-PH" sz="2400" dirty="0"/>
                        <a:t>SUBSTITUTE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Replace an existing text with a new text</a:t>
                      </a:r>
                      <a:endParaRPr lang="en-PH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37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6859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AAA8-8B17-46ED-A7A3-62F80CDE5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Get to know your errors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6D9EA6-0F61-496E-9CE3-3864EFFEF4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788" y="1825625"/>
          <a:ext cx="10512424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868">
                  <a:extLst>
                    <a:ext uri="{9D8B030D-6E8A-4147-A177-3AD203B41FA5}">
                      <a16:colId xmlns:a16="http://schemas.microsoft.com/office/drawing/2014/main" val="2832107117"/>
                    </a:ext>
                  </a:extLst>
                </a:gridCol>
                <a:gridCol w="8352556">
                  <a:extLst>
                    <a:ext uri="{9D8B030D-6E8A-4147-A177-3AD203B41FA5}">
                      <a16:colId xmlns:a16="http://schemas.microsoft.com/office/drawing/2014/main" val="42438707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I see </a:t>
                      </a:r>
                      <a:r>
                        <a:rPr lang="en-PH" sz="24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sz="2400" dirty="0"/>
                        <a:t>What it means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93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#DIV/0!</a:t>
                      </a:r>
                      <a:endParaRPr lang="en-PH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you’re trying to divide by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802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#NAME?</a:t>
                      </a:r>
                      <a:endParaRPr lang="en-PH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text in a formula is not recognized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662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#NULL!</a:t>
                      </a:r>
                      <a:endParaRPr lang="en-PH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a space was used instead of a comma in formulas that reference multiple ranges; a comma is necessary to separate range references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8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#VALUE!</a:t>
                      </a:r>
                      <a:endParaRPr lang="en-PH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the wrong type of operand or function argument is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284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#N/A</a:t>
                      </a:r>
                      <a:endParaRPr lang="en-PH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a formula or a function inside a formula cannot find the </a:t>
                      </a:r>
                    </a:p>
                    <a:p>
                      <a:r>
                        <a:rPr lang="en-PH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referenced 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8017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#REF!</a:t>
                      </a:r>
                      <a:endParaRPr lang="en-PH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PH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Invalid cell reference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972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34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A141F-6CAB-4911-8315-5D9C038C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Replacing Error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5F484-D23F-46FE-9DDD-9F834B602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IFERROR – Lets you specify a value if an expression is an error</a:t>
            </a:r>
            <a:endParaRPr lang="en-PH" dirty="0"/>
          </a:p>
          <a:p>
            <a:pPr marL="0" indent="0">
              <a:buNone/>
            </a:pPr>
            <a:r>
              <a:rPr lang="en-PH" dirty="0"/>
              <a:t>	IFERROR(</a:t>
            </a:r>
            <a:r>
              <a:rPr lang="en-PH" i="1" dirty="0"/>
              <a:t>value, </a:t>
            </a:r>
            <a:r>
              <a:rPr lang="en-PH" i="1" dirty="0" err="1"/>
              <a:t>value_if_error</a:t>
            </a:r>
            <a:r>
              <a:rPr lang="en-PH" dirty="0"/>
              <a:t>)</a:t>
            </a:r>
          </a:p>
          <a:p>
            <a:pPr marL="0" indent="0">
              <a:buNone/>
            </a:pPr>
            <a:r>
              <a:rPr lang="en-PH" dirty="0"/>
              <a:t>	=IFERROR(VLOOKUP(….), “VALUE TO DISPLAY”)</a:t>
            </a:r>
          </a:p>
          <a:p>
            <a:r>
              <a:rPr lang="en-PH" dirty="0"/>
              <a:t>ISERROR – returns TRUE is expression has no error and FALSE if error</a:t>
            </a:r>
          </a:p>
          <a:p>
            <a:pPr marL="0" indent="0">
              <a:buNone/>
            </a:pPr>
            <a:r>
              <a:rPr lang="en-PH" dirty="0"/>
              <a:t>	ISERROR(value)</a:t>
            </a:r>
          </a:p>
          <a:p>
            <a:pPr marL="0" indent="0">
              <a:buNone/>
            </a:pPr>
            <a:r>
              <a:rPr lang="en-PH" dirty="0"/>
              <a:t>	=IF(ISERROR(VLOOKUP(…), “TRUE VALUE”, VLOOKUP(…))</a:t>
            </a:r>
          </a:p>
        </p:txBody>
      </p:sp>
    </p:spTree>
    <p:extLst>
      <p:ext uri="{BB962C8B-B14F-4D97-AF65-F5344CB8AC3E}">
        <p14:creationId xmlns:p14="http://schemas.microsoft.com/office/powerpoint/2010/main" val="40121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24CF-6E87-4B20-89CC-749823D3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7510670" cy="833663"/>
          </a:xfrm>
        </p:spPr>
        <p:txBody>
          <a:bodyPr/>
          <a:lstStyle/>
          <a:p>
            <a:r>
              <a:rPr lang="en-PH" dirty="0"/>
              <a:t>Deriving Values From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876FF-5BFD-435A-9482-4EAE663E1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b="1" dirty="0"/>
              <a:t>Derived Values </a:t>
            </a:r>
            <a:r>
              <a:rPr lang="en-PH" dirty="0"/>
              <a:t>are values that are acquired through calculation and is not part of your original data.</a:t>
            </a:r>
          </a:p>
          <a:p>
            <a:pPr marL="0" indent="0">
              <a:buNone/>
            </a:pPr>
            <a:endParaRPr lang="en-PH" dirty="0"/>
          </a:p>
          <a:p>
            <a:pPr marL="0" indent="0">
              <a:buNone/>
            </a:pPr>
            <a:r>
              <a:rPr lang="en-PH" b="1" dirty="0"/>
              <a:t>Aggregate Functions </a:t>
            </a:r>
            <a:r>
              <a:rPr lang="en-PH" dirty="0"/>
              <a:t>allows you to group values or multiple rows to get a single summary result.</a:t>
            </a:r>
          </a:p>
        </p:txBody>
      </p:sp>
    </p:spTree>
    <p:extLst>
      <p:ext uri="{BB962C8B-B14F-4D97-AF65-F5344CB8AC3E}">
        <p14:creationId xmlns:p14="http://schemas.microsoft.com/office/powerpoint/2010/main" val="370861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803A6-907B-4118-B95F-DDD1FADB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Precedents vs. Dependents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369AA-F472-4AB1-A402-E5A74E089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/>
              <a:t>Precedents</a:t>
            </a:r>
            <a:r>
              <a:rPr lang="en-PH" dirty="0"/>
              <a:t> – </a:t>
            </a:r>
            <a:r>
              <a:rPr lang="en-US" dirty="0"/>
              <a:t>These are cells that are directly or indirectly referenced in a formula.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Dependents</a:t>
            </a:r>
            <a:r>
              <a:rPr lang="en-US" dirty="0"/>
              <a:t> – These are cells that are directly or indirectly referenced by a formula in another cell.</a:t>
            </a:r>
          </a:p>
          <a:p>
            <a:endParaRPr lang="en-US" dirty="0"/>
          </a:p>
          <a:p>
            <a:endParaRPr lang="en-P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ABD3B1-D98E-4188-8E20-8CF3AB43D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99" y="2025620"/>
            <a:ext cx="3888432" cy="1206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34042F-D63D-470D-9DCA-FD633C81E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199" y="4503208"/>
            <a:ext cx="5098346" cy="16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46A5758-8E63-4776-86C5-F8AEE864E0EE}"/>
              </a:ext>
            </a:extLst>
          </p:cNvPr>
          <p:cNvSpPr txBox="1"/>
          <p:nvPr/>
        </p:nvSpPr>
        <p:spPr>
          <a:xfrm>
            <a:off x="1037793" y="336224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chemeClr val="bg1"/>
                </a:solidFill>
              </a:rPr>
              <a:t>Show Formula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1CE0B9-4668-40A0-AF39-8A9EC6F24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11077"/>
            <a:ext cx="7997687" cy="833663"/>
          </a:xfrm>
        </p:spPr>
        <p:txBody>
          <a:bodyPr/>
          <a:lstStyle/>
          <a:p>
            <a:r>
              <a:rPr lang="en-PH" dirty="0"/>
              <a:t>More Ways Of Troubleshooting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378F298-BAE1-4700-B6A6-E274954A0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997" y="1754266"/>
            <a:ext cx="4295467" cy="15709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CD0991-9B43-412F-8C4A-D66C508E7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38" y="1630614"/>
            <a:ext cx="3998323" cy="24719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FA47555-B30D-4EFD-B191-29DB92DC072B}"/>
              </a:ext>
            </a:extLst>
          </p:cNvPr>
          <p:cNvSpPr txBox="1"/>
          <p:nvPr/>
        </p:nvSpPr>
        <p:spPr>
          <a:xfrm>
            <a:off x="8060547" y="4288421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chemeClr val="bg1"/>
                </a:solidFill>
              </a:rPr>
              <a:t>Error Checking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09B21-7027-4097-8C75-A5D3082D39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97" y="4288421"/>
            <a:ext cx="5346450" cy="21551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CC8BC1-9A22-4B43-B07D-94A55CA8F68D}"/>
              </a:ext>
            </a:extLst>
          </p:cNvPr>
          <p:cNvSpPr txBox="1"/>
          <p:nvPr/>
        </p:nvSpPr>
        <p:spPr>
          <a:xfrm>
            <a:off x="5936311" y="56621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3200" b="1" dirty="0">
                <a:solidFill>
                  <a:schemeClr val="bg1"/>
                </a:solidFill>
              </a:rPr>
              <a:t>Evaluate Formulas</a:t>
            </a:r>
          </a:p>
        </p:txBody>
      </p:sp>
    </p:spTree>
    <p:extLst>
      <p:ext uri="{BB962C8B-B14F-4D97-AF65-F5344CB8AC3E}">
        <p14:creationId xmlns:p14="http://schemas.microsoft.com/office/powerpoint/2010/main" val="35298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605C-A35B-4898-9985-0982CB14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AGGREGATE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744F5-8D01-41C0-8007-DA5CD6D12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dirty="0"/>
              <a:t>This is a new function available for Excel 2019 and Office 365</a:t>
            </a:r>
          </a:p>
          <a:p>
            <a:r>
              <a:rPr lang="en-PH" dirty="0"/>
              <a:t>This can apply different aggregate functions to a list with the option to ignore hidden rows and error values.</a:t>
            </a:r>
          </a:p>
          <a:p>
            <a:r>
              <a:rPr lang="en-US" dirty="0"/>
              <a:t>AGGREGATE(</a:t>
            </a:r>
            <a:r>
              <a:rPr lang="en-US" i="1" dirty="0" err="1"/>
              <a:t>function_num</a:t>
            </a:r>
            <a:r>
              <a:rPr lang="en-US" i="1" dirty="0"/>
              <a:t>, options, ref1, [ref2], …)</a:t>
            </a:r>
            <a:endParaRPr lang="en-PH" i="1" dirty="0"/>
          </a:p>
          <a:p>
            <a:r>
              <a:rPr lang="en-PH" dirty="0" err="1"/>
              <a:t>function_num</a:t>
            </a:r>
            <a:r>
              <a:rPr lang="en-PH" dirty="0"/>
              <a:t> – Specify which aggregate function to use, 1 to 19</a:t>
            </a:r>
          </a:p>
          <a:p>
            <a:r>
              <a:rPr lang="en-PH" dirty="0"/>
              <a:t>Options – determines which values to ignore in the evaluation range.</a:t>
            </a:r>
          </a:p>
          <a:p>
            <a:r>
              <a:rPr lang="en-PH" dirty="0"/>
              <a:t>Ref1 – First numeric argument. This can be the range of values you want to get the result.</a:t>
            </a:r>
          </a:p>
          <a:p>
            <a:r>
              <a:rPr lang="en-PH" dirty="0"/>
              <a:t>Ref2 – an optional value that is required by Ref1. Certain functions require second argument e.g. LARGE(), SMALL()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8117-340D-4372-BACC-E29F800F4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AGGREGATE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DE155A-BFC7-4833-A3DC-C1F4723DE9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50486" y="1916833"/>
          <a:ext cx="3373307" cy="4351339"/>
        </p:xfrm>
        <a:graphic>
          <a:graphicData uri="http://schemas.openxmlformats.org/drawingml/2006/table">
            <a:tbl>
              <a:tblPr/>
              <a:tblGrid>
                <a:gridCol w="1636561">
                  <a:extLst>
                    <a:ext uri="{9D8B030D-6E8A-4147-A177-3AD203B41FA5}">
                      <a16:colId xmlns:a16="http://schemas.microsoft.com/office/drawing/2014/main" val="384423323"/>
                    </a:ext>
                  </a:extLst>
                </a:gridCol>
                <a:gridCol w="1736746">
                  <a:extLst>
                    <a:ext uri="{9D8B030D-6E8A-4147-A177-3AD203B41FA5}">
                      <a16:colId xmlns:a16="http://schemas.microsoft.com/office/drawing/2014/main" val="2263021448"/>
                    </a:ext>
                  </a:extLst>
                </a:gridCol>
              </a:tblGrid>
              <a:tr h="206299">
                <a:tc>
                  <a:txBody>
                    <a:bodyPr/>
                    <a:lstStyle/>
                    <a:p>
                      <a:pPr algn="l"/>
                      <a:r>
                        <a:rPr lang="en-PH" sz="1100" b="1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Function_num</a:t>
                      </a:r>
                      <a:endParaRPr lang="en-PH" sz="1100" b="0">
                        <a:solidFill>
                          <a:srgbClr val="393939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29652" marR="59304" marT="17791" marB="177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100" b="1" dirty="0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Function</a:t>
                      </a:r>
                      <a:endParaRPr lang="en-PH" sz="1100" b="0" dirty="0">
                        <a:solidFill>
                          <a:srgbClr val="393939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29652" marR="59304" marT="17791" marB="1779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785898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AVERAGE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202393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COUNT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54859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COUNTA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26457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MAX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68961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MIN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31373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PRODUCT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6060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STDEV.S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348861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8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STDEV.P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790979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9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SUM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283887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10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VAR.S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57158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11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VAR.P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8077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12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MEDIAN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137101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13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MODE.SNGL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94143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14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LARGE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49143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15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SMALL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851888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16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PERCENTILE.INC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64668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17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QUARTILE.INC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46778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PERCENTILE.EXC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840117"/>
                  </a:ext>
                </a:extLst>
              </a:tr>
              <a:tr h="218160">
                <a:tc>
                  <a:txBody>
                    <a:bodyPr/>
                    <a:lstStyle/>
                    <a:p>
                      <a:pPr fontAlgn="t"/>
                      <a:r>
                        <a:rPr lang="en-PH" sz="11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19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100" dirty="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QUARTILE.EXC</a:t>
                      </a:r>
                    </a:p>
                  </a:txBody>
                  <a:tcPr marL="59304" marR="59304" marT="23722" marB="2372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7343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DA404A-6CF3-459D-A046-582619EB615D}"/>
              </a:ext>
            </a:extLst>
          </p:cNvPr>
          <p:cNvGraphicFramePr>
            <a:graphicFrameLocks noGrp="1"/>
          </p:cNvGraphicFramePr>
          <p:nvPr/>
        </p:nvGraphicFramePr>
        <p:xfrm>
          <a:off x="4727849" y="1916832"/>
          <a:ext cx="5040561" cy="4421390"/>
        </p:xfrm>
        <a:graphic>
          <a:graphicData uri="http://schemas.openxmlformats.org/drawingml/2006/table">
            <a:tbl>
              <a:tblPr/>
              <a:tblGrid>
                <a:gridCol w="1803623">
                  <a:extLst>
                    <a:ext uri="{9D8B030D-6E8A-4147-A177-3AD203B41FA5}">
                      <a16:colId xmlns:a16="http://schemas.microsoft.com/office/drawing/2014/main" val="3871836076"/>
                    </a:ext>
                  </a:extLst>
                </a:gridCol>
                <a:gridCol w="3236938">
                  <a:extLst>
                    <a:ext uri="{9D8B030D-6E8A-4147-A177-3AD203B41FA5}">
                      <a16:colId xmlns:a16="http://schemas.microsoft.com/office/drawing/2014/main" val="3640133449"/>
                    </a:ext>
                  </a:extLst>
                </a:gridCol>
              </a:tblGrid>
              <a:tr h="270604">
                <a:tc>
                  <a:txBody>
                    <a:bodyPr/>
                    <a:lstStyle/>
                    <a:p>
                      <a:pPr algn="l"/>
                      <a:r>
                        <a:rPr lang="en-PH" sz="1500" b="1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Option</a:t>
                      </a:r>
                      <a:endParaRPr lang="en-PH" sz="1500" b="0">
                        <a:solidFill>
                          <a:srgbClr val="393939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8895" marR="77790" marT="23337" marB="233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PH" sz="1500" b="1">
                          <a:solidFill>
                            <a:srgbClr val="393939"/>
                          </a:solidFill>
                          <a:effectLst/>
                          <a:latin typeface="Segoe UI" panose="020B0502040204020203" pitchFamily="34" charset="0"/>
                        </a:rPr>
                        <a:t>Behavior</a:t>
                      </a:r>
                      <a:endParaRPr lang="en-PH" sz="1500" b="0">
                        <a:solidFill>
                          <a:srgbClr val="393939"/>
                        </a:solidFill>
                        <a:effectLst/>
                        <a:latin typeface="Segoe UI Semibold" panose="020B0702040204020203" pitchFamily="34" charset="0"/>
                      </a:endParaRPr>
                    </a:p>
                  </a:txBody>
                  <a:tcPr marL="38895" marR="77790" marT="23337" marB="23337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555748"/>
                  </a:ext>
                </a:extLst>
              </a:tr>
              <a:tr h="51009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0 or omitted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nested SUBTOTAL and AGGREGATE functions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320554"/>
                  </a:ext>
                </a:extLst>
              </a:tr>
              <a:tr h="73402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1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hidden rows, nested SUBTOTAL and AGGREGATE functions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599496"/>
                  </a:ext>
                </a:extLst>
              </a:tr>
              <a:tr h="73402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2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error values, nested SUBTOTAL and AGGREGATE functions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932464"/>
                  </a:ext>
                </a:extLst>
              </a:tr>
              <a:tr h="73402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3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hidden rows, error values, nested SUBTOTAL and AGGREGATE functions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635655"/>
                  </a:ext>
                </a:extLst>
              </a:tr>
              <a:tr h="28616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4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nothing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58856"/>
                  </a:ext>
                </a:extLst>
              </a:tr>
              <a:tr h="28616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5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hidden rows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994651"/>
                  </a:ext>
                </a:extLst>
              </a:tr>
              <a:tr h="28616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6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error values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36192"/>
                  </a:ext>
                </a:extLst>
              </a:tr>
              <a:tr h="510092">
                <a:tc>
                  <a:txBody>
                    <a:bodyPr/>
                    <a:lstStyle/>
                    <a:p>
                      <a:pPr fontAlgn="t"/>
                      <a:r>
                        <a:rPr lang="en-PH" sz="150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7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500" dirty="0">
                          <a:solidFill>
                            <a:srgbClr val="1E1E1E"/>
                          </a:solidFill>
                          <a:effectLst/>
                          <a:latin typeface="Segoe UI" panose="020B0502040204020203" pitchFamily="34" charset="0"/>
                        </a:rPr>
                        <a:t>Ignore hidden rows and error values</a:t>
                      </a:r>
                    </a:p>
                  </a:txBody>
                  <a:tcPr marL="77790" marR="77790" marT="31116" marB="31116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709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7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4802-1B92-431D-AAC2-3D000983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SUMPRODUCT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10945-DA48-4AA5-8014-11C78B475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Can help you compute weighted average using just the SUMPRODUCT formula.</a:t>
            </a:r>
          </a:p>
          <a:p>
            <a:r>
              <a:rPr lang="en-US" b="1" dirty="0"/>
              <a:t>SUMPRODUCT</a:t>
            </a:r>
            <a:r>
              <a:rPr lang="en-US" dirty="0"/>
              <a:t> function can be used when you want to first multiply two or more sets to arrays and then get its sum.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689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BDACB-8036-41C4-9DAF-252169F1A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Using OFFSET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B3B3D-CCB7-413D-9999-E412E7B28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Combining OFFSET function with your aggregate functions will allow you to select the range that needs to be calculated in a more dynamic way</a:t>
            </a:r>
            <a:endParaRPr lang="en-PH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7DB21-6792-45E9-9DFA-69FD3DDCE5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87889" y="2927701"/>
            <a:ext cx="5052425" cy="32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235B-F799-4C61-9017-5B9243D00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Familiarizing the layout</a:t>
            </a:r>
            <a:endParaRPr lang="en-PH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3D9339-1B7B-4876-B931-3D251AC8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7686" y="2053054"/>
            <a:ext cx="8591327" cy="46670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05E88A-DF2E-4276-B5D1-5BBA0C52C33B}"/>
              </a:ext>
            </a:extLst>
          </p:cNvPr>
          <p:cNvSpPr/>
          <p:nvPr/>
        </p:nvSpPr>
        <p:spPr>
          <a:xfrm>
            <a:off x="260350" y="2190750"/>
            <a:ext cx="8718550" cy="622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714310-3BE5-41D9-86CB-DA15F1E84BD5}"/>
              </a:ext>
            </a:extLst>
          </p:cNvPr>
          <p:cNvSpPr txBox="1"/>
          <p:nvPr/>
        </p:nvSpPr>
        <p:spPr>
          <a:xfrm>
            <a:off x="31564" y="2324100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AF3A7-3977-4BA4-8ED5-3493E9EDED16}"/>
              </a:ext>
            </a:extLst>
          </p:cNvPr>
          <p:cNvSpPr txBox="1"/>
          <p:nvPr/>
        </p:nvSpPr>
        <p:spPr>
          <a:xfrm>
            <a:off x="9305925" y="2324100"/>
            <a:ext cx="26955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Ribbon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Tab List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Formula Bar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Column Letter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Row Number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Cell name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Quick Access Toolbar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Sheets tab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Page view buttons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Workspace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4BEC25-6422-441B-9365-5C4F5477091E}"/>
              </a:ext>
            </a:extLst>
          </p:cNvPr>
          <p:cNvSpPr/>
          <p:nvPr/>
        </p:nvSpPr>
        <p:spPr>
          <a:xfrm>
            <a:off x="517488" y="2118360"/>
            <a:ext cx="3521112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6B12E-DA5E-45AD-B157-6044868E99AB}"/>
              </a:ext>
            </a:extLst>
          </p:cNvPr>
          <p:cNvSpPr txBox="1"/>
          <p:nvPr/>
        </p:nvSpPr>
        <p:spPr>
          <a:xfrm>
            <a:off x="2008804" y="2324100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F0590-1C7D-4B6E-B644-25EA4A306355}"/>
              </a:ext>
            </a:extLst>
          </p:cNvPr>
          <p:cNvSpPr/>
          <p:nvPr/>
        </p:nvSpPr>
        <p:spPr>
          <a:xfrm>
            <a:off x="890867" y="2742378"/>
            <a:ext cx="8075481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50D87E-EE91-4277-8AB6-010E78B3F3B5}"/>
              </a:ext>
            </a:extLst>
          </p:cNvPr>
          <p:cNvSpPr txBox="1"/>
          <p:nvPr/>
        </p:nvSpPr>
        <p:spPr>
          <a:xfrm>
            <a:off x="3616624" y="2861996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C69220-DF24-44DE-B73D-D63DB8C78D13}"/>
              </a:ext>
            </a:extLst>
          </p:cNvPr>
          <p:cNvSpPr/>
          <p:nvPr/>
        </p:nvSpPr>
        <p:spPr>
          <a:xfrm>
            <a:off x="433667" y="2901882"/>
            <a:ext cx="8475346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3C1895-EE8F-4834-B4C4-7D9BA6501499}"/>
              </a:ext>
            </a:extLst>
          </p:cNvPr>
          <p:cNvSpPr txBox="1"/>
          <p:nvPr/>
        </p:nvSpPr>
        <p:spPr>
          <a:xfrm>
            <a:off x="3769024" y="3014396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AB4F9C-031D-41FB-8B7B-7EB7BDA40A47}"/>
              </a:ext>
            </a:extLst>
          </p:cNvPr>
          <p:cNvSpPr/>
          <p:nvPr/>
        </p:nvSpPr>
        <p:spPr>
          <a:xfrm>
            <a:off x="247799" y="2963929"/>
            <a:ext cx="228786" cy="35775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6BF2CA-C10A-4B05-A9EA-9BC45C9328F5}"/>
              </a:ext>
            </a:extLst>
          </p:cNvPr>
          <p:cNvSpPr txBox="1"/>
          <p:nvPr/>
        </p:nvSpPr>
        <p:spPr>
          <a:xfrm>
            <a:off x="168350" y="4201918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97B362-B1F9-4BD0-A3A7-6E0A9AE1515A}"/>
              </a:ext>
            </a:extLst>
          </p:cNvPr>
          <p:cNvSpPr/>
          <p:nvPr/>
        </p:nvSpPr>
        <p:spPr>
          <a:xfrm>
            <a:off x="244959" y="2765015"/>
            <a:ext cx="685023" cy="22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C7915B-C89D-4393-9931-2D744D64F1E0}"/>
              </a:ext>
            </a:extLst>
          </p:cNvPr>
          <p:cNvSpPr txBox="1"/>
          <p:nvPr/>
        </p:nvSpPr>
        <p:spPr>
          <a:xfrm>
            <a:off x="9599" y="2693432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6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79E7BC-0CED-417E-AFBE-125168CC222B}"/>
              </a:ext>
            </a:extLst>
          </p:cNvPr>
          <p:cNvSpPr/>
          <p:nvPr/>
        </p:nvSpPr>
        <p:spPr>
          <a:xfrm>
            <a:off x="337809" y="1988778"/>
            <a:ext cx="1310016" cy="22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2F78D3-B7E5-4DCC-BFC7-46A6A39D9889}"/>
              </a:ext>
            </a:extLst>
          </p:cNvPr>
          <p:cNvSpPr txBox="1"/>
          <p:nvPr/>
        </p:nvSpPr>
        <p:spPr>
          <a:xfrm>
            <a:off x="123992" y="1896640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AA4D17-F190-4D8F-BEC1-233EEC9901A9}"/>
              </a:ext>
            </a:extLst>
          </p:cNvPr>
          <p:cNvSpPr/>
          <p:nvPr/>
        </p:nvSpPr>
        <p:spPr>
          <a:xfrm>
            <a:off x="282743" y="6377531"/>
            <a:ext cx="1310016" cy="22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9FDFC-BBE8-47E5-9A23-95B9CAB1D573}"/>
              </a:ext>
            </a:extLst>
          </p:cNvPr>
          <p:cNvSpPr txBox="1"/>
          <p:nvPr/>
        </p:nvSpPr>
        <p:spPr>
          <a:xfrm>
            <a:off x="1363973" y="6308872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8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1D9C0C-DD7D-48D0-B06F-B486C1FB9960}"/>
              </a:ext>
            </a:extLst>
          </p:cNvPr>
          <p:cNvSpPr/>
          <p:nvPr/>
        </p:nvSpPr>
        <p:spPr>
          <a:xfrm>
            <a:off x="7427546" y="6534008"/>
            <a:ext cx="688439" cy="225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5CCFCA-35F1-4D28-99AF-D28C73FBEBD2}"/>
              </a:ext>
            </a:extLst>
          </p:cNvPr>
          <p:cNvSpPr txBox="1"/>
          <p:nvPr/>
        </p:nvSpPr>
        <p:spPr>
          <a:xfrm>
            <a:off x="7313153" y="6460226"/>
            <a:ext cx="228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9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1FB917-B827-4F41-A39F-BFC2D739AA02}"/>
              </a:ext>
            </a:extLst>
          </p:cNvPr>
          <p:cNvSpPr txBox="1"/>
          <p:nvPr/>
        </p:nvSpPr>
        <p:spPr>
          <a:xfrm>
            <a:off x="4315374" y="4333889"/>
            <a:ext cx="50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  <a:endParaRPr lang="en-P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/>
      <p:bldP spid="20" grpId="1"/>
      <p:bldP spid="21" grpId="0" animBg="1"/>
      <p:bldP spid="21" grpId="1" animBg="1"/>
      <p:bldP spid="22" grpId="0"/>
      <p:bldP spid="22" grpId="1"/>
      <p:bldP spid="23" grpId="0" animBg="1"/>
      <p:bldP spid="23" grpId="1" animBg="1"/>
      <p:bldP spid="24" grpId="0"/>
      <p:bldP spid="24" grpId="1"/>
      <p:bldP spid="25" grpId="0"/>
      <p:bldP spid="25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5F55-187F-48BA-BE38-F258BAACA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240"/>
            <a:ext cx="8935720" cy="848276"/>
          </a:xfrm>
        </p:spPr>
        <p:txBody>
          <a:bodyPr/>
          <a:lstStyle/>
          <a:p>
            <a:r>
              <a:rPr lang="en-PH" dirty="0"/>
              <a:t>Aggregate function with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CBCEB-4452-48C1-9A77-146670E77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SUMIF, SUMIFS, COUNTIF, COUNTIFS, AVERAGEIF, AVERAGEIFS</a:t>
            </a:r>
          </a:p>
          <a:p>
            <a:endParaRPr lang="en-PH" dirty="0"/>
          </a:p>
          <a:p>
            <a:r>
              <a:rPr lang="en-PH" dirty="0"/>
              <a:t>Allows you to perform aggregate operation with at least 1 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56B02D-6FA8-4F7C-A497-EEA8B75CF2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7893" y="4071863"/>
            <a:ext cx="10795907" cy="183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E437-CA97-4D14-9FC8-7E95E168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06" y="811732"/>
            <a:ext cx="10804253" cy="763068"/>
          </a:xfrm>
        </p:spPr>
        <p:txBody>
          <a:bodyPr/>
          <a:lstStyle/>
          <a:p>
            <a:r>
              <a:rPr lang="en-PH" dirty="0"/>
              <a:t>Using wildcards in aggregate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623D17-9DA3-4792-B164-21E09488717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707" y="3270452"/>
            <a:ext cx="11326586" cy="277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7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D71-0AC7-49BA-9642-24ACC5AEF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INDIRECT Function</a:t>
            </a:r>
          </a:p>
        </p:txBody>
      </p:sp>
      <p:pic>
        <p:nvPicPr>
          <p:cNvPr id="2050" name="Picture 2" descr="ITS MAGIC Memegen Com | Magic Meme on ME.ME">
            <a:extLst>
              <a:ext uri="{FF2B5EF4-FFF2-40B4-BE49-F238E27FC236}">
                <a16:creationId xmlns:a16="http://schemas.microsoft.com/office/drawing/2014/main" id="{10B4F20E-4500-493A-AC6E-A143AFC4B4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3242209"/>
            <a:ext cx="3353603" cy="26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41872-8059-4723-B38D-E66E1952E337}"/>
              </a:ext>
            </a:extLst>
          </p:cNvPr>
          <p:cNvSpPr txBox="1"/>
          <p:nvPr/>
        </p:nvSpPr>
        <p:spPr>
          <a:xfrm>
            <a:off x="845523" y="2078712"/>
            <a:ext cx="37444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600" b="1" dirty="0">
                <a:solidFill>
                  <a:schemeClr val="bg1"/>
                </a:solidFill>
              </a:rPr>
              <a:t>INDIRECT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B2065-0E0E-4CC2-983E-EEFA849AA20A}"/>
              </a:ext>
            </a:extLst>
          </p:cNvPr>
          <p:cNvSpPr txBox="1"/>
          <p:nvPr/>
        </p:nvSpPr>
        <p:spPr>
          <a:xfrm>
            <a:off x="5310019" y="2049945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600" b="1" dirty="0">
                <a:solidFill>
                  <a:schemeClr val="bg1"/>
                </a:solidFill>
              </a:rPr>
              <a:t>DATA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520FA-DA73-4467-962C-B1231D7274ED}"/>
              </a:ext>
            </a:extLst>
          </p:cNvPr>
          <p:cNvSpPr txBox="1"/>
          <p:nvPr/>
        </p:nvSpPr>
        <p:spPr>
          <a:xfrm>
            <a:off x="4499999" y="2134213"/>
            <a:ext cx="8999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6000" b="1" dirty="0">
                <a:solidFill>
                  <a:schemeClr val="bg1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5055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A8F04-14CE-4A79-9A19-195DFE71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PRACTICE EXERCISE</a:t>
            </a:r>
          </a:p>
        </p:txBody>
      </p:sp>
      <p:pic>
        <p:nvPicPr>
          <p:cNvPr id="7" name="Content Placeholder 6" descr="Athlete's hand grabbing a hold on a rock climbing wall">
            <a:extLst>
              <a:ext uri="{FF2B5EF4-FFF2-40B4-BE49-F238E27FC236}">
                <a16:creationId xmlns:a16="http://schemas.microsoft.com/office/drawing/2014/main" id="{E1269E7C-727E-4416-9580-FCE2A5A1D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91" y="1124745"/>
            <a:ext cx="6170613" cy="4118763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2B81FE-0925-4D4B-B7BE-CD856A21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4581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26D-C007-4BB7-B0D4-8717DAFE2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Preparing Your Data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823F975-2651-48B3-8458-B290DD537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054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32769-B443-4753-8FF6-09BA0C086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6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926D-C007-4BB7-B0D4-8717DAFE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6273800" cy="772107"/>
          </a:xfrm>
        </p:spPr>
        <p:txBody>
          <a:bodyPr/>
          <a:lstStyle/>
          <a:p>
            <a:r>
              <a:rPr lang="en-PH" dirty="0"/>
              <a:t>What is a dataset?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9F3629-1C08-4966-AE23-D369B2FC6E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is a set of data organized in a structure or logical order. </a:t>
            </a:r>
          </a:p>
          <a:p>
            <a:r>
              <a:rPr lang="en-US" sz="2400" dirty="0"/>
              <a:t>The structure is determined by the data set organization, it can be sequential or partitioned.</a:t>
            </a:r>
          </a:p>
          <a:p>
            <a:pPr marL="0" indent="0">
              <a:buNone/>
            </a:pPr>
            <a:endParaRPr lang="en-P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32769-B443-4753-8FF6-09BA0C086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4" descr="Image result for data icon png">
            <a:extLst>
              <a:ext uri="{FF2B5EF4-FFF2-40B4-BE49-F238E27FC236}">
                <a16:creationId xmlns:a16="http://schemas.microsoft.com/office/drawing/2014/main" id="{8FDEF4CF-B7D3-4692-BD9D-8F71F26F7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00" y="3021461"/>
            <a:ext cx="3346549" cy="334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files icon png">
            <a:extLst>
              <a:ext uri="{FF2B5EF4-FFF2-40B4-BE49-F238E27FC236}">
                <a16:creationId xmlns:a16="http://schemas.microsoft.com/office/drawing/2014/main" id="{FA11808E-E280-4AAC-BFA8-7FBB2FB41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180" y="3645024"/>
            <a:ext cx="2263776" cy="22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984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8A662-0B01-446B-87E7-D3797B15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1037"/>
            <a:ext cx="8416159" cy="1009924"/>
          </a:xfrm>
        </p:spPr>
        <p:txBody>
          <a:bodyPr/>
          <a:lstStyle/>
          <a:p>
            <a:r>
              <a:rPr lang="en-PH" dirty="0"/>
              <a:t>Challenges in Cleaning Your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E2074-D799-4927-AF61-63B491A60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147" y="4047631"/>
            <a:ext cx="2606453" cy="71262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Lack of an easy, sensible, and common process. </a:t>
            </a:r>
            <a:endParaRPr lang="en-P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A37EC-8494-4B25-9F2E-7EAA7D126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 </a:t>
            </a:r>
            <a:fld id="{4A9B5881-4007-4345-955A-79C2656F0C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Image result for process icon png">
            <a:extLst>
              <a:ext uri="{FF2B5EF4-FFF2-40B4-BE49-F238E27FC236}">
                <a16:creationId xmlns:a16="http://schemas.microsoft.com/office/drawing/2014/main" id="{8F29D1E3-DAAB-4878-85B6-171D7B12E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54" y="2468341"/>
            <a:ext cx="1496524" cy="14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documentation icon png">
            <a:extLst>
              <a:ext uri="{FF2B5EF4-FFF2-40B4-BE49-F238E27FC236}">
                <a16:creationId xmlns:a16="http://schemas.microsoft.com/office/drawing/2014/main" id="{A64E67CF-8DAB-4C79-9DB3-966C0EF20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71" y="2468341"/>
            <a:ext cx="1496524" cy="149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E52594-DBB8-4C38-B053-9016038C57E3}"/>
              </a:ext>
            </a:extLst>
          </p:cNvPr>
          <p:cNvSpPr txBox="1"/>
          <p:nvPr/>
        </p:nvSpPr>
        <p:spPr>
          <a:xfrm>
            <a:off x="4348598" y="4047631"/>
            <a:ext cx="231359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Users do not document their dataset effectively.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39B1F-41C2-4ACF-90F2-AA42D0AB103D}"/>
              </a:ext>
            </a:extLst>
          </p:cNvPr>
          <p:cNvSpPr txBox="1"/>
          <p:nvPr/>
        </p:nvSpPr>
        <p:spPr>
          <a:xfrm>
            <a:off x="7361781" y="4047631"/>
            <a:ext cx="231359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Unstructured and denormalized data</a:t>
            </a:r>
          </a:p>
        </p:txBody>
      </p:sp>
      <p:pic>
        <p:nvPicPr>
          <p:cNvPr id="1026" name="Picture 2" descr="Unstructured data - Free computer icons">
            <a:extLst>
              <a:ext uri="{FF2B5EF4-FFF2-40B4-BE49-F238E27FC236}">
                <a16:creationId xmlns:a16="http://schemas.microsoft.com/office/drawing/2014/main" id="{A9FB6444-8BB7-46FF-B23D-3B2B9CF9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51" y="2468341"/>
            <a:ext cx="1496524" cy="149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31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Don’t be a victim of GIGO</a:t>
            </a:r>
          </a:p>
        </p:txBody>
      </p:sp>
      <p:pic>
        <p:nvPicPr>
          <p:cNvPr id="3074" name="Picture 2" descr="Image result for garbage in garbage ou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1307"/>
            <a:ext cx="6608390" cy="37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17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7543618_win32_fixed.potx" id="{ADAA76EA-DF5A-4461-9F55-FB2239CA5BEE}" vid="{736839AE-787B-453A-8CE5-01202B88CD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6960</TotalTime>
  <Words>2250</Words>
  <Application>Microsoft Office PowerPoint</Application>
  <PresentationFormat>Widescreen</PresentationFormat>
  <Paragraphs>378</Paragraphs>
  <Slides>53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Segoe UI</vt:lpstr>
      <vt:lpstr>Segoe UI Semibold</vt:lpstr>
      <vt:lpstr>Wingdings</vt:lpstr>
      <vt:lpstr>Office Theme</vt:lpstr>
      <vt:lpstr>Bitmap Image</vt:lpstr>
      <vt:lpstr>MS Excel</vt:lpstr>
      <vt:lpstr>Course Objectives</vt:lpstr>
      <vt:lpstr>Your Facilitator</vt:lpstr>
      <vt:lpstr>Quick Refresher</vt:lpstr>
      <vt:lpstr>Familiarizing the layout</vt:lpstr>
      <vt:lpstr>Preparing Your Data</vt:lpstr>
      <vt:lpstr>What is a dataset?</vt:lpstr>
      <vt:lpstr>Challenges in Cleaning Your Data</vt:lpstr>
      <vt:lpstr>Don’t be a victim of GIGO</vt:lpstr>
      <vt:lpstr>Create the Data File</vt:lpstr>
      <vt:lpstr>Where to get your data?</vt:lpstr>
      <vt:lpstr>Importing from other source</vt:lpstr>
      <vt:lpstr>Using the Query Editor</vt:lpstr>
      <vt:lpstr>Tips when doing data entry</vt:lpstr>
      <vt:lpstr>Using Reference and Lookup Function</vt:lpstr>
      <vt:lpstr>INDEX + MATCH</vt:lpstr>
      <vt:lpstr>PRACTICE EXERCISE</vt:lpstr>
      <vt:lpstr>Clean Your Data</vt:lpstr>
      <vt:lpstr>Formatting Cells</vt:lpstr>
      <vt:lpstr>Using the Number Format</vt:lpstr>
      <vt:lpstr>Format using TEXT()</vt:lpstr>
      <vt:lpstr>Quick Check</vt:lpstr>
      <vt:lpstr>Data Indexing</vt:lpstr>
      <vt:lpstr>Identifying Duplicate Values</vt:lpstr>
      <vt:lpstr>Parsing Text</vt:lpstr>
      <vt:lpstr>FIND vs SEARCH</vt:lpstr>
      <vt:lpstr>FIND vs SEARCH contd.</vt:lpstr>
      <vt:lpstr>Wild card</vt:lpstr>
      <vt:lpstr>MORE TEXT Functions</vt:lpstr>
      <vt:lpstr>PRACTICE EXERCISE</vt:lpstr>
      <vt:lpstr>Name Range and Tables</vt:lpstr>
      <vt:lpstr>Why use Name Range or Tables?</vt:lpstr>
      <vt:lpstr>Things To Remember When Naming</vt:lpstr>
      <vt:lpstr>Where can you use Name Range?</vt:lpstr>
      <vt:lpstr>10 useful features of Tables</vt:lpstr>
      <vt:lpstr>Using Slicers in Table</vt:lpstr>
      <vt:lpstr>PRACTICE EXERCISE</vt:lpstr>
      <vt:lpstr>Process Your Data</vt:lpstr>
      <vt:lpstr>Tracing Formula Errors</vt:lpstr>
      <vt:lpstr>Text functions to extract values</vt:lpstr>
      <vt:lpstr>Get to know your errors</vt:lpstr>
      <vt:lpstr>Replacing Error Values</vt:lpstr>
      <vt:lpstr>Deriving Values From Formulas</vt:lpstr>
      <vt:lpstr>Precedents vs. Dependents</vt:lpstr>
      <vt:lpstr>More Ways Of Troubleshooting</vt:lpstr>
      <vt:lpstr>AGGREGATE Function</vt:lpstr>
      <vt:lpstr>AGGREGATE Parameters</vt:lpstr>
      <vt:lpstr>SUMPRODUCT</vt:lpstr>
      <vt:lpstr>Using OFFSET</vt:lpstr>
      <vt:lpstr>Aggregate function with condition</vt:lpstr>
      <vt:lpstr>Using wildcards in aggregate function</vt:lpstr>
      <vt:lpstr>INDIRECT Function</vt:lpstr>
      <vt:lpstr>PRACTICE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 Excel</dc:title>
  <dc:creator>Franco Cipriano</dc:creator>
  <cp:lastModifiedBy>Franco Cipriano</cp:lastModifiedBy>
  <cp:revision>500</cp:revision>
  <dcterms:created xsi:type="dcterms:W3CDTF">2021-11-17T14:16:40Z</dcterms:created>
  <dcterms:modified xsi:type="dcterms:W3CDTF">2023-10-09T08:47:12Z</dcterms:modified>
</cp:coreProperties>
</file>